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5" r:id="rId2"/>
    <p:sldId id="326" r:id="rId3"/>
    <p:sldId id="327" r:id="rId4"/>
    <p:sldId id="347" r:id="rId5"/>
    <p:sldId id="340" r:id="rId6"/>
    <p:sldId id="329" r:id="rId7"/>
    <p:sldId id="330" r:id="rId8"/>
    <p:sldId id="346" r:id="rId9"/>
    <p:sldId id="349" r:id="rId10"/>
    <p:sldId id="325" r:id="rId11"/>
    <p:sldId id="342" r:id="rId12"/>
    <p:sldId id="341" r:id="rId13"/>
    <p:sldId id="348" r:id="rId14"/>
    <p:sldId id="331" r:id="rId15"/>
    <p:sldId id="333" r:id="rId16"/>
    <p:sldId id="336" r:id="rId17"/>
    <p:sldId id="337" r:id="rId18"/>
    <p:sldId id="338" r:id="rId19"/>
  </p:sldIdLst>
  <p:sldSz cx="9144000" cy="6858000" type="screen4x3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ksim Kabanov" initials="MK" lastIdx="15" clrIdx="0">
    <p:extLst>
      <p:ext uri="{19B8F6BF-5375-455C-9EA6-DF929625EA0E}">
        <p15:presenceInfo xmlns:p15="http://schemas.microsoft.com/office/powerpoint/2012/main" userId="44a1100a49f3a5b3" providerId="Windows Live"/>
      </p:ext>
    </p:extLst>
  </p:cmAuthor>
  <p:cmAuthor id="2" name="Анна Фирсова" initials="АФ" lastIdx="1" clrIdx="1">
    <p:extLst>
      <p:ext uri="{19B8F6BF-5375-455C-9EA6-DF929625EA0E}">
        <p15:presenceInfo xmlns:p15="http://schemas.microsoft.com/office/powerpoint/2012/main" userId="S-1-5-21-4246572183-2058545534-1609445179-218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86" autoAdjust="0"/>
    <p:restoredTop sz="93220" autoAdjust="0"/>
  </p:normalViewPr>
  <p:slideViewPr>
    <p:cSldViewPr>
      <p:cViewPr varScale="1">
        <p:scale>
          <a:sx n="107" d="100"/>
          <a:sy n="107" d="100"/>
        </p:scale>
        <p:origin x="1836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8932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1" y="0"/>
            <a:ext cx="2949099" cy="498932"/>
          </a:xfrm>
          <a:prstGeom prst="rect">
            <a:avLst/>
          </a:prstGeom>
        </p:spPr>
        <p:txBody>
          <a:bodyPr vert="horz" lIns="91567" tIns="45785" rIns="91567" bIns="45785" rtlCol="0"/>
          <a:lstStyle>
            <a:lvl1pPr algn="r">
              <a:defRPr sz="1200"/>
            </a:lvl1pPr>
          </a:lstStyle>
          <a:p>
            <a:fld id="{F3A77FC4-434B-4A79-8383-A5ADA35EC730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7" tIns="45785" rIns="91567" bIns="4578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5597"/>
            <a:ext cx="5444490" cy="3915490"/>
          </a:xfrm>
          <a:prstGeom prst="rect">
            <a:avLst/>
          </a:prstGeom>
        </p:spPr>
        <p:txBody>
          <a:bodyPr vert="horz" lIns="91567" tIns="45785" rIns="91567" bIns="4578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1"/>
            <a:ext cx="2949099" cy="498931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1" y="9445171"/>
            <a:ext cx="2949099" cy="498931"/>
          </a:xfrm>
          <a:prstGeom prst="rect">
            <a:avLst/>
          </a:prstGeom>
        </p:spPr>
        <p:txBody>
          <a:bodyPr vert="horz" lIns="91567" tIns="45785" rIns="91567" bIns="45785" rtlCol="0" anchor="b"/>
          <a:lstStyle>
            <a:lvl1pPr algn="r">
              <a:defRPr sz="1200"/>
            </a:lvl1pPr>
          </a:lstStyle>
          <a:p>
            <a:fld id="{5FE8D9E1-C3A5-4FE5-AA6A-0C1F60B192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304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E8D9E1-C3A5-4FE5-AA6A-0C1F60B1926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419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D9E1-C3A5-4FE5-AA6A-0C1F60B1926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7409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D9E1-C3A5-4FE5-AA6A-0C1F60B1926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6550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E8D9E1-C3A5-4FE5-AA6A-0C1F60B1926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558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037-F293-4C06-B26F-50688330EC84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0E01-5514-43D3-B70E-67EADD75D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91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037-F293-4C06-B26F-50688330EC84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0E01-5514-43D3-B70E-67EADD75D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861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037-F293-4C06-B26F-50688330EC84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0E01-5514-43D3-B70E-67EADD75D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203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037-F293-4C06-B26F-50688330EC84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0E01-5514-43D3-B70E-67EADD75D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66872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037-F293-4C06-B26F-50688330EC84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0E01-5514-43D3-B70E-67EADD75D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253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037-F293-4C06-B26F-50688330EC84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0E01-5514-43D3-B70E-67EADD75D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442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037-F293-4C06-B26F-50688330EC84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0E01-5514-43D3-B70E-67EADD75D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98228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037-F293-4C06-B26F-50688330EC84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0E01-5514-43D3-B70E-67EADD75D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36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037-F293-4C06-B26F-50688330EC84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0E01-5514-43D3-B70E-67EADD75D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59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037-F293-4C06-B26F-50688330EC84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0E01-5514-43D3-B70E-67EADD75D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383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C5037-F293-4C06-B26F-50688330EC84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0E01-5514-43D3-B70E-67EADD75D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491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1C5037-F293-4C06-B26F-50688330EC84}" type="datetimeFigureOut">
              <a:rPr lang="ru-RU" smtClean="0"/>
              <a:t>19.06.2019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90E01-5514-43D3-B70E-67EADD75D67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12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oben.ru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11" Type="http://schemas.openxmlformats.org/officeDocument/2006/relationships/image" Target="../media/image72.png"/><Relationship Id="rId5" Type="http://schemas.openxmlformats.org/officeDocument/2006/relationships/image" Target="../media/image66.pn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0" Type="http://schemas.openxmlformats.org/officeDocument/2006/relationships/image" Target="../media/image81.png"/><Relationship Id="rId4" Type="http://schemas.openxmlformats.org/officeDocument/2006/relationships/image" Target="../media/image75.png"/><Relationship Id="rId9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26" Type="http://schemas.openxmlformats.org/officeDocument/2006/relationships/image" Target="../media/image27.pn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jpeg"/><Relationship Id="rId23" Type="http://schemas.openxmlformats.org/officeDocument/2006/relationships/image" Target="../media/image24.pn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Relationship Id="rId2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18" Type="http://schemas.openxmlformats.org/officeDocument/2006/relationships/image" Target="../media/image43.jpeg"/><Relationship Id="rId26" Type="http://schemas.openxmlformats.org/officeDocument/2006/relationships/image" Target="../media/image51.jpeg"/><Relationship Id="rId3" Type="http://schemas.openxmlformats.org/officeDocument/2006/relationships/image" Target="../media/image28.png"/><Relationship Id="rId21" Type="http://schemas.openxmlformats.org/officeDocument/2006/relationships/image" Target="../media/image46.jpeg"/><Relationship Id="rId7" Type="http://schemas.openxmlformats.org/officeDocument/2006/relationships/image" Target="../media/image32.png"/><Relationship Id="rId12" Type="http://schemas.openxmlformats.org/officeDocument/2006/relationships/image" Target="../media/image37.jpeg"/><Relationship Id="rId17" Type="http://schemas.openxmlformats.org/officeDocument/2006/relationships/image" Target="../media/image42.jpeg"/><Relationship Id="rId25" Type="http://schemas.openxmlformats.org/officeDocument/2006/relationships/image" Target="../media/image5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1.jpeg"/><Relationship Id="rId20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jpeg"/><Relationship Id="rId24" Type="http://schemas.openxmlformats.org/officeDocument/2006/relationships/image" Target="../media/image49.jpeg"/><Relationship Id="rId5" Type="http://schemas.openxmlformats.org/officeDocument/2006/relationships/image" Target="../media/image30.png"/><Relationship Id="rId15" Type="http://schemas.openxmlformats.org/officeDocument/2006/relationships/image" Target="../media/image40.jpeg"/><Relationship Id="rId23" Type="http://schemas.openxmlformats.org/officeDocument/2006/relationships/image" Target="../media/image48.png"/><Relationship Id="rId10" Type="http://schemas.openxmlformats.org/officeDocument/2006/relationships/image" Target="../media/image35.jpeg"/><Relationship Id="rId19" Type="http://schemas.openxmlformats.org/officeDocument/2006/relationships/image" Target="../media/image44.jpeg"/><Relationship Id="rId4" Type="http://schemas.openxmlformats.org/officeDocument/2006/relationships/image" Target="../media/image29.png"/><Relationship Id="rId9" Type="http://schemas.openxmlformats.org/officeDocument/2006/relationships/image" Target="../media/image34.jpeg"/><Relationship Id="rId14" Type="http://schemas.openxmlformats.org/officeDocument/2006/relationships/image" Target="../media/image39.jpeg"/><Relationship Id="rId22" Type="http://schemas.openxmlformats.org/officeDocument/2006/relationships/image" Target="../media/image4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3" Type="http://schemas.openxmlformats.org/officeDocument/2006/relationships/image" Target="../media/image57.png"/><Relationship Id="rId21" Type="http://schemas.openxmlformats.org/officeDocument/2006/relationships/image" Target="../media/image75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5" Type="http://schemas.openxmlformats.org/officeDocument/2006/relationships/image" Target="../media/image79.png"/><Relationship Id="rId2" Type="http://schemas.openxmlformats.org/officeDocument/2006/relationships/image" Target="../media/image56.png"/><Relationship Id="rId16" Type="http://schemas.openxmlformats.org/officeDocument/2006/relationships/image" Target="../media/image70.png"/><Relationship Id="rId20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11" Type="http://schemas.openxmlformats.org/officeDocument/2006/relationships/image" Target="../media/image65.png"/><Relationship Id="rId24" Type="http://schemas.openxmlformats.org/officeDocument/2006/relationships/image" Target="../media/image78.png"/><Relationship Id="rId5" Type="http://schemas.openxmlformats.org/officeDocument/2006/relationships/image" Target="../media/image59.jpeg"/><Relationship Id="rId15" Type="http://schemas.openxmlformats.org/officeDocument/2006/relationships/image" Target="../media/image69.png"/><Relationship Id="rId23" Type="http://schemas.openxmlformats.org/officeDocument/2006/relationships/image" Target="../media/image77.png"/><Relationship Id="rId28" Type="http://schemas.openxmlformats.org/officeDocument/2006/relationships/image" Target="../media/image82.png"/><Relationship Id="rId10" Type="http://schemas.openxmlformats.org/officeDocument/2006/relationships/image" Target="../media/image64.png"/><Relationship Id="rId19" Type="http://schemas.openxmlformats.org/officeDocument/2006/relationships/image" Target="../media/image73.png"/><Relationship Id="rId4" Type="http://schemas.openxmlformats.org/officeDocument/2006/relationships/image" Target="../media/image58.jpeg"/><Relationship Id="rId9" Type="http://schemas.openxmlformats.org/officeDocument/2006/relationships/image" Target="../media/image63.png"/><Relationship Id="rId14" Type="http://schemas.openxmlformats.org/officeDocument/2006/relationships/image" Target="../media/image68.png"/><Relationship Id="rId22" Type="http://schemas.openxmlformats.org/officeDocument/2006/relationships/image" Target="../media/image76.png"/><Relationship Id="rId27" Type="http://schemas.openxmlformats.org/officeDocument/2006/relationships/image" Target="../media/image8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169D68A9-1A74-4D35-BE0C-0B24487B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7664" y="2492896"/>
            <a:ext cx="6336704" cy="1050022"/>
          </a:xfrm>
        </p:spPr>
        <p:txBody>
          <a:bodyPr>
            <a:noAutofit/>
          </a:bodyPr>
          <a:lstStyle/>
          <a:p>
            <a:r>
              <a:rPr lang="ru-RU" sz="3200" b="1" dirty="0"/>
              <a:t>РУКОВОДСТВО ПОЛЬЗОВАТЕЛЯ «Мерчандайзинг торгового зала»</a:t>
            </a:r>
            <a:endParaRPr lang="ru-RU" sz="3200" dirty="0"/>
          </a:p>
        </p:txBody>
      </p:sp>
      <p:sp>
        <p:nvSpPr>
          <p:cNvPr id="5" name="TextBox 4">
            <a:hlinkClick r:id="rId3"/>
          </p:cNvPr>
          <p:cNvSpPr txBox="1"/>
          <p:nvPr/>
        </p:nvSpPr>
        <p:spPr>
          <a:xfrm>
            <a:off x="3851920" y="692696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</a:t>
            </a:r>
          </a:p>
        </p:txBody>
      </p:sp>
    </p:spTree>
    <p:extLst>
      <p:ext uri="{BB962C8B-B14F-4D97-AF65-F5344CB8AC3E}">
        <p14:creationId xmlns:p14="http://schemas.microsoft.com/office/powerpoint/2010/main" val="4159156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64" y="1804648"/>
            <a:ext cx="1309553" cy="13095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638" y="1804648"/>
            <a:ext cx="1309553" cy="130955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96"/>
          <a:stretch/>
        </p:blipFill>
        <p:spPr>
          <a:xfrm>
            <a:off x="4809479" y="3934764"/>
            <a:ext cx="1294093" cy="13430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92"/>
          <a:stretch/>
        </p:blipFill>
        <p:spPr>
          <a:xfrm>
            <a:off x="2885176" y="3961398"/>
            <a:ext cx="1309553" cy="130740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1"/>
          <a:stretch/>
        </p:blipFill>
        <p:spPr>
          <a:xfrm>
            <a:off x="1033264" y="3934764"/>
            <a:ext cx="1294091" cy="1334038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519" y="3904519"/>
            <a:ext cx="1316168" cy="1343062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860" y="1774151"/>
            <a:ext cx="1327623" cy="1343062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1090726" y="3171744"/>
            <a:ext cx="1194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Adelaida</a:t>
            </a:r>
            <a:r>
              <a:rPr lang="en-US" sz="1400" dirty="0"/>
              <a:t> LDF</a:t>
            </a:r>
            <a:endParaRPr lang="ru-RU" sz="1400" dirty="0"/>
          </a:p>
        </p:txBody>
      </p:sp>
      <p:sp>
        <p:nvSpPr>
          <p:cNvPr id="61" name="TextBox 60"/>
          <p:cNvSpPr txBox="1"/>
          <p:nvPr/>
        </p:nvSpPr>
        <p:spPr>
          <a:xfrm>
            <a:off x="2942638" y="3129923"/>
            <a:ext cx="11946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Sidney LDF</a:t>
            </a:r>
            <a:endParaRPr lang="ru-RU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809452" y="5323816"/>
            <a:ext cx="1517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Portland  XLDF</a:t>
            </a:r>
            <a:endParaRPr lang="ru-RU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2723538" y="5323816"/>
            <a:ext cx="1517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Perth  XLDF</a:t>
            </a:r>
            <a:endParaRPr lang="ru-RU" sz="1400" dirty="0"/>
          </a:p>
        </p:txBody>
      </p:sp>
      <p:sp>
        <p:nvSpPr>
          <p:cNvPr id="64" name="TextBox 63"/>
          <p:cNvSpPr txBox="1"/>
          <p:nvPr/>
        </p:nvSpPr>
        <p:spPr>
          <a:xfrm>
            <a:off x="4653645" y="5285712"/>
            <a:ext cx="1517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Darwin  XLDF</a:t>
            </a:r>
            <a:endParaRPr lang="ru-RU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6722651" y="5298664"/>
            <a:ext cx="1517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YUKON </a:t>
            </a:r>
            <a:r>
              <a:rPr lang="en-US" sz="1400" dirty="0" err="1"/>
              <a:t>granit</a:t>
            </a:r>
            <a:r>
              <a:rPr lang="en-US" sz="1400" dirty="0"/>
              <a:t> LDF</a:t>
            </a:r>
            <a:endParaRPr lang="ru-RU" sz="1400" dirty="0"/>
          </a:p>
        </p:txBody>
      </p:sp>
      <p:sp>
        <p:nvSpPr>
          <p:cNvPr id="71" name="TextBox 70"/>
          <p:cNvSpPr txBox="1"/>
          <p:nvPr/>
        </p:nvSpPr>
        <p:spPr>
          <a:xfrm>
            <a:off x="6798513" y="3154432"/>
            <a:ext cx="15179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FARO </a:t>
            </a:r>
            <a:r>
              <a:rPr lang="en-US" sz="1400" dirty="0" err="1"/>
              <a:t>grau</a:t>
            </a:r>
            <a:r>
              <a:rPr lang="en-US" sz="1400" dirty="0"/>
              <a:t>-bunt LDF</a:t>
            </a:r>
            <a:endParaRPr lang="ru-RU" sz="1400" dirty="0"/>
          </a:p>
        </p:txBody>
      </p:sp>
      <p:sp>
        <p:nvSpPr>
          <p:cNvPr id="86" name="Заголовок 1"/>
          <p:cNvSpPr txBox="1">
            <a:spLocks/>
          </p:cNvSpPr>
          <p:nvPr/>
        </p:nvSpPr>
        <p:spPr>
          <a:xfrm>
            <a:off x="488899" y="68934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/>
              <a:t>Кирпич </a:t>
            </a:r>
            <a:r>
              <a:rPr lang="en-US" sz="1400" b="1" dirty="0"/>
              <a:t>LDF/XLDF</a:t>
            </a:r>
            <a:endParaRPr lang="ru-RU" sz="1400" b="1" dirty="0"/>
          </a:p>
        </p:txBody>
      </p:sp>
      <p:pic>
        <p:nvPicPr>
          <p:cNvPr id="88" name="Рисунок 8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66941" y="1804648"/>
            <a:ext cx="1316169" cy="1282069"/>
          </a:xfrm>
          <a:prstGeom prst="rect">
            <a:avLst/>
          </a:prstGeom>
        </p:spPr>
      </p:pic>
      <p:sp>
        <p:nvSpPr>
          <p:cNvPr id="89" name="TextBox 88"/>
          <p:cNvSpPr txBox="1"/>
          <p:nvPr/>
        </p:nvSpPr>
        <p:spPr>
          <a:xfrm>
            <a:off x="4735225" y="3114201"/>
            <a:ext cx="15179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DOVER LDF</a:t>
            </a:r>
            <a:endParaRPr lang="ru-RU" sz="14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914D37C-D85F-4B83-A45D-2011FDA25B0A}"/>
              </a:ext>
            </a:extLst>
          </p:cNvPr>
          <p:cNvSpPr/>
          <p:nvPr/>
        </p:nvSpPr>
        <p:spPr>
          <a:xfrm>
            <a:off x="2782549" y="712008"/>
            <a:ext cx="38964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90488" eaLnBrk="0" fontAlgn="base" hangingPunct="0">
              <a:spcAft>
                <a:spcPct val="0"/>
              </a:spcAft>
            </a:pPr>
            <a:r>
              <a:rPr lang="ru-RU" sz="1400" b="1" dirty="0"/>
              <a:t>Кирпич клинкерный обязательная программа</a:t>
            </a:r>
            <a:endParaRPr lang="ru-RU" alt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5721341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64" y="3936042"/>
            <a:ext cx="1399087" cy="13990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158"/>
          <a:stretch/>
        </p:blipFill>
        <p:spPr>
          <a:xfrm flipH="1">
            <a:off x="7365777" y="1889375"/>
            <a:ext cx="1447065" cy="13460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388" y="3936041"/>
            <a:ext cx="1399087" cy="139908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04" t="-30768" r="-12758" b="-6998"/>
          <a:stretch/>
        </p:blipFill>
        <p:spPr>
          <a:xfrm flipH="1">
            <a:off x="6171070" y="3476473"/>
            <a:ext cx="1713298" cy="196757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108" y="1883704"/>
            <a:ext cx="1399085" cy="138435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9160" y="1885613"/>
            <a:ext cx="1399085" cy="138435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304" y="3963196"/>
            <a:ext cx="1399089" cy="137193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054" y="1865697"/>
            <a:ext cx="1404269" cy="140426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94" y="1866397"/>
            <a:ext cx="1334579" cy="139200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230305" y="3242872"/>
            <a:ext cx="17341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QUEBEC </a:t>
            </a:r>
            <a:r>
              <a:rPr lang="en-US" sz="1200" dirty="0" err="1"/>
              <a:t>perlweiss</a:t>
            </a:r>
            <a:r>
              <a:rPr lang="en-US" sz="1200" dirty="0"/>
              <a:t>  NF 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35510" y="3337975"/>
            <a:ext cx="18657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MONTBLANC </a:t>
            </a:r>
            <a:r>
              <a:rPr lang="en-US" sz="1200" dirty="0" err="1"/>
              <a:t>perlweiss</a:t>
            </a:r>
            <a:r>
              <a:rPr lang="en-US" sz="1200" dirty="0"/>
              <a:t> NF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213867" y="3327414"/>
            <a:ext cx="168948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ESBJERG </a:t>
            </a:r>
            <a:r>
              <a:rPr lang="en-US" sz="1200" dirty="0" err="1"/>
              <a:t>perlweiss</a:t>
            </a:r>
            <a:r>
              <a:rPr lang="en-US" sz="1200" dirty="0"/>
              <a:t> NF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4465639" y="5436017"/>
            <a:ext cx="1517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ADELAIDE NF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3849750" y="3365968"/>
            <a:ext cx="1517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DOVER carbon NF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408751" y="5414415"/>
            <a:ext cx="1869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CHELSEA basalt-bunt NF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6141457" y="5444048"/>
            <a:ext cx="1517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GRANITY NF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661698" y="3299154"/>
            <a:ext cx="15179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DOVER NF </a:t>
            </a:r>
            <a:endParaRPr lang="ru-RU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956285" y="5414415"/>
            <a:ext cx="14759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QUEBEC </a:t>
            </a:r>
            <a:r>
              <a:rPr lang="en-US" sz="1200" dirty="0" err="1"/>
              <a:t>schwarz</a:t>
            </a:r>
            <a:r>
              <a:rPr lang="en-US" sz="1200" dirty="0"/>
              <a:t>  NF </a:t>
            </a:r>
            <a:endParaRPr lang="ru-RU" sz="1200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8FE37B8B-5421-4F34-ACEF-AA92727E491D}"/>
              </a:ext>
            </a:extLst>
          </p:cNvPr>
          <p:cNvSpPr/>
          <p:nvPr/>
        </p:nvSpPr>
        <p:spPr>
          <a:xfrm>
            <a:off x="2623774" y="772152"/>
            <a:ext cx="38964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90488" eaLnBrk="0" fontAlgn="base" hangingPunct="0">
              <a:spcAft>
                <a:spcPct val="0"/>
              </a:spcAft>
            </a:pPr>
            <a:r>
              <a:rPr lang="ru-RU" sz="1400" b="1" dirty="0"/>
              <a:t>Кирпич клинкерный обязательная программа</a:t>
            </a:r>
            <a:endParaRPr lang="ru-RU" alt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248828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53" y="1913384"/>
            <a:ext cx="1357122" cy="13571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11" y="1920754"/>
            <a:ext cx="1376115" cy="13761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43" y="4110827"/>
            <a:ext cx="1394260" cy="13942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700" y="4131825"/>
            <a:ext cx="1377029" cy="137702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362" y="1929298"/>
            <a:ext cx="1336744" cy="138998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856" y="4145915"/>
            <a:ext cx="1327587" cy="13647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916832"/>
            <a:ext cx="1348107" cy="13959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492" y="1950878"/>
            <a:ext cx="1376115" cy="13618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509" y="4123815"/>
            <a:ext cx="1347436" cy="134743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346" y="4109700"/>
            <a:ext cx="1302089" cy="13696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0507" y="3386702"/>
            <a:ext cx="1355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MOORBRAND</a:t>
            </a:r>
          </a:p>
          <a:p>
            <a:pPr algn="ctr"/>
            <a:r>
              <a:rPr lang="en-US" sz="1200" dirty="0"/>
              <a:t> </a:t>
            </a:r>
            <a:r>
              <a:rPr lang="en-US" sz="1200" dirty="0" err="1"/>
              <a:t>torf</a:t>
            </a:r>
            <a:r>
              <a:rPr lang="en-US" sz="1200" dirty="0"/>
              <a:t>-bunt NF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343430" y="5640720"/>
            <a:ext cx="1723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GEESTBRAND bunt-</a:t>
            </a:r>
            <a:r>
              <a:rPr lang="en-US" sz="1200" dirty="0" err="1"/>
              <a:t>weiss</a:t>
            </a:r>
            <a:r>
              <a:rPr lang="en-US" sz="1200" dirty="0"/>
              <a:t> NF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3863414" y="3371770"/>
            <a:ext cx="16838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FORMBACK </a:t>
            </a:r>
            <a:r>
              <a:rPr lang="en-US" sz="1200" dirty="0" err="1"/>
              <a:t>buntgeflamt</a:t>
            </a:r>
            <a:r>
              <a:rPr lang="en-US" sz="1200" dirty="0"/>
              <a:t> NF</a:t>
            </a:r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3863414" y="5724395"/>
            <a:ext cx="1474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WIESMOORerd</a:t>
            </a:r>
            <a:r>
              <a:rPr lang="en-US" sz="1200" dirty="0"/>
              <a:t>-bunt NF</a:t>
            </a:r>
            <a:endParaRPr lang="ru-RU" sz="1200" dirty="0"/>
          </a:p>
        </p:txBody>
      </p:sp>
      <p:sp>
        <p:nvSpPr>
          <p:cNvPr id="18" name="TextBox 17"/>
          <p:cNvSpPr txBox="1"/>
          <p:nvPr/>
        </p:nvSpPr>
        <p:spPr>
          <a:xfrm>
            <a:off x="7237083" y="3417407"/>
            <a:ext cx="19225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WIESMOOR </a:t>
            </a:r>
            <a:r>
              <a:rPr lang="en-US" sz="1200" dirty="0" err="1"/>
              <a:t>grauweiss</a:t>
            </a:r>
            <a:r>
              <a:rPr lang="en-US" sz="1200" dirty="0"/>
              <a:t> </a:t>
            </a:r>
            <a:r>
              <a:rPr lang="en-US" sz="1200" dirty="0" err="1"/>
              <a:t>kohle</a:t>
            </a:r>
            <a:r>
              <a:rPr lang="en-US" sz="1200" dirty="0"/>
              <a:t> NF</a:t>
            </a:r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7263689" y="5636859"/>
            <a:ext cx="1990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WIESMOOR </a:t>
            </a:r>
          </a:p>
          <a:p>
            <a:pPr algn="ctr"/>
            <a:r>
              <a:rPr lang="en-US" sz="1200" dirty="0" err="1"/>
              <a:t>hellgrau</a:t>
            </a:r>
            <a:r>
              <a:rPr lang="en-US" sz="1200" dirty="0"/>
              <a:t>-bunt NF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5442344" y="5690207"/>
            <a:ext cx="18792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WIESMOOR </a:t>
            </a:r>
            <a:r>
              <a:rPr lang="en-US" sz="1200" dirty="0" err="1"/>
              <a:t>sandgrau</a:t>
            </a:r>
            <a:r>
              <a:rPr lang="en-US" sz="1200" dirty="0"/>
              <a:t> </a:t>
            </a:r>
            <a:r>
              <a:rPr lang="en-US" sz="1200" dirty="0" err="1"/>
              <a:t>kohle</a:t>
            </a:r>
            <a:r>
              <a:rPr lang="en-US" sz="1200" dirty="0"/>
              <a:t> NF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5529421" y="3409006"/>
            <a:ext cx="1802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FORMBACK  </a:t>
            </a:r>
            <a:r>
              <a:rPr lang="en-US" sz="1200" dirty="0" err="1"/>
              <a:t>graphit-buntNF</a:t>
            </a:r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031791" y="5652918"/>
            <a:ext cx="1681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GEESTBRAND </a:t>
            </a:r>
            <a:r>
              <a:rPr lang="en-US" sz="1200" dirty="0" err="1"/>
              <a:t>felsgrau</a:t>
            </a:r>
            <a:r>
              <a:rPr lang="en-US" sz="1200" dirty="0"/>
              <a:t> NF</a:t>
            </a:r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2181411" y="3374463"/>
            <a:ext cx="14546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DYKBRAND </a:t>
            </a:r>
          </a:p>
          <a:p>
            <a:pPr algn="ctr"/>
            <a:r>
              <a:rPr lang="en-US" sz="1200" dirty="0" err="1"/>
              <a:t>flamish</a:t>
            </a:r>
            <a:r>
              <a:rPr lang="en-US" sz="1200" dirty="0"/>
              <a:t> bunt NF</a:t>
            </a:r>
            <a:endParaRPr lang="ru-RU" sz="1200" dirty="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4AD8B37-51BC-4F01-A235-C16277F7DB1A}"/>
              </a:ext>
            </a:extLst>
          </p:cNvPr>
          <p:cNvSpPr/>
          <p:nvPr/>
        </p:nvSpPr>
        <p:spPr>
          <a:xfrm>
            <a:off x="2404483" y="780875"/>
            <a:ext cx="433503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90488" eaLnBrk="0" fontAlgn="base" hangingPunct="0">
              <a:spcAft>
                <a:spcPct val="0"/>
              </a:spcAft>
            </a:pPr>
            <a:r>
              <a:rPr lang="ru-RU" sz="1400" b="1" dirty="0"/>
              <a:t>Кирпич ручной формовки обязательная программа</a:t>
            </a:r>
            <a:endParaRPr lang="ru-RU" alt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4120881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Рисунок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63"/>
          <a:stretch/>
        </p:blipFill>
        <p:spPr bwMode="auto">
          <a:xfrm>
            <a:off x="1259632" y="1678159"/>
            <a:ext cx="1341512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2669518" y="660438"/>
            <a:ext cx="5112568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indent="90488" algn="l" eaLnBrk="0" fontAlgn="base" hangingPunct="0">
              <a:spcAft>
                <a:spcPct val="0"/>
              </a:spcAft>
            </a:pPr>
            <a:r>
              <a:rPr lang="ru-RU" sz="1400" b="1" dirty="0"/>
              <a:t>Кирпич клинкерный и ручной формовки. 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9DDB4F4-9EC5-4F51-8151-725AE9BADB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9518" y="5993150"/>
            <a:ext cx="4799428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-материалы (</a:t>
            </a:r>
            <a:r>
              <a:rPr kumimoji="0" lang="ru-RU" altLang="ru-RU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ценникодержатели</a:t>
            </a:r>
            <a:r>
              <a:rPr kumimoji="0" lang="ru-RU" altLang="ru-RU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с кладками.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Рисунок 9" descr="9536527564830">
            <a:extLst>
              <a:ext uri="{FF2B5EF4-FFF2-40B4-BE49-F238E27FC236}">
                <a16:creationId xmlns:a16="http://schemas.microsoft.com/office/drawing/2014/main" id="{CDF8F883-4B7E-4129-AD7C-44CA2CD389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37263"/>
            <a:ext cx="838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26" r="35009"/>
          <a:stretch/>
        </p:blipFill>
        <p:spPr bwMode="auto">
          <a:xfrm>
            <a:off x="3851920" y="1606142"/>
            <a:ext cx="1451355" cy="233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46"/>
          <a:stretch/>
        </p:blipFill>
        <p:spPr bwMode="auto">
          <a:xfrm>
            <a:off x="6372200" y="1678159"/>
            <a:ext cx="152143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1285672" y="4084339"/>
            <a:ext cx="133634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30 каталогов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78788" y="4084339"/>
            <a:ext cx="9829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 каталогов </a:t>
            </a:r>
            <a:endParaRPr lang="ru-RU" sz="1100" dirty="0"/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3789773" y="4084339"/>
            <a:ext cx="133634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40 каталогов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915816" y="1174524"/>
            <a:ext cx="5772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Рекламные материалы по кирпичу:</a:t>
            </a:r>
            <a:endParaRPr kumimoji="0" lang="ru-RU" altLang="ru-RU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692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767" y="414124"/>
            <a:ext cx="5029583" cy="1997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04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1400" dirty="0">
              <a:latin typeface="+mn-lt"/>
            </a:endParaRPr>
          </a:p>
          <a:p>
            <a:pPr marL="0" marR="0" lvl="0" indent="904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+mn-lt"/>
            </a:endParaRPr>
          </a:p>
          <a:p>
            <a:pPr marL="0" marR="0" lvl="0" indent="904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Обязательная программа:</a:t>
            </a:r>
            <a:endParaRPr kumimoji="0" lang="ru-RU" altLang="ru-RU" sz="1400" b="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alt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Скаты с черепицей из складской программы (10 позиций). Минимум 3шт. каждой позиции.</a:t>
            </a:r>
            <a:endParaRPr kumimoji="0" lang="ru-RU" altLang="ru-RU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904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5121" name="Рисунок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67" y="2448471"/>
            <a:ext cx="5029583" cy="386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935718" y="6066195"/>
            <a:ext cx="4345632" cy="339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2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kumimoji="0" lang="ru-RU" altLang="ru-RU" sz="12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ланограмма</a:t>
            </a:r>
            <a:r>
              <a:rPr kumimoji="0" lang="ru-RU" altLang="ru-RU" sz="12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выставки Керамической черепицы</a:t>
            </a:r>
            <a:endParaRPr kumimoji="0" lang="ru-RU" alt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568632" y="476636"/>
            <a:ext cx="6419056" cy="77809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400" b="1" dirty="0"/>
              <a:t>Керамическая черепица.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3384DB8-189C-4319-A2A7-EF862CB6718E}"/>
              </a:ext>
            </a:extLst>
          </p:cNvPr>
          <p:cNvSpPr/>
          <p:nvPr/>
        </p:nvSpPr>
        <p:spPr>
          <a:xfrm>
            <a:off x="6030494" y="1031511"/>
            <a:ext cx="2871426" cy="26442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04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Дополнительная программа:</a:t>
            </a:r>
            <a:endParaRPr lang="ru-RU" altLang="ru-RU" sz="1400" b="1" dirty="0"/>
          </a:p>
          <a:p>
            <a:pPr lvl="0" indent="9048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Скаты с черепицей не из складской программы.</a:t>
            </a:r>
            <a:endParaRPr lang="ru-RU" altLang="ru-RU" sz="1400" dirty="0"/>
          </a:p>
          <a:p>
            <a:pPr lvl="0" indent="9048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Штучные образцы черепицы не из складской программы. Каждая черепица должна быть подписана на обратной стороне названием производителя, сорта и цвета.</a:t>
            </a:r>
            <a:endParaRPr lang="ru-RU" altLang="ru-RU" sz="1400" dirty="0"/>
          </a:p>
        </p:txBody>
      </p:sp>
      <p:pic>
        <p:nvPicPr>
          <p:cNvPr id="8" name="Рисунок 7"/>
          <p:cNvPicPr/>
          <p:nvPr/>
        </p:nvPicPr>
        <p:blipFill>
          <a:blip r:embed="rId3"/>
          <a:stretch>
            <a:fillRect/>
          </a:stretch>
        </p:blipFill>
        <p:spPr>
          <a:xfrm>
            <a:off x="5281350" y="3687154"/>
            <a:ext cx="3761893" cy="242938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6236970" y="6051166"/>
            <a:ext cx="2685030" cy="34073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18770" algn="just">
              <a:lnSpc>
                <a:spcPct val="150000"/>
              </a:lnSpc>
              <a:spcAft>
                <a:spcPts val="800"/>
              </a:spcAft>
            </a:pPr>
            <a:r>
              <a:rPr lang="ru-RU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Рис.4: Пример подписи черепицы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46034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339752" y="1165255"/>
            <a:ext cx="5772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Рекламные материалы по керамической черепице:</a:t>
            </a:r>
            <a:endParaRPr kumimoji="0" lang="ru-RU" altLang="ru-RU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6145" name="Рисунок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985"/>
          <a:stretch/>
        </p:blipFill>
        <p:spPr bwMode="auto">
          <a:xfrm>
            <a:off x="779254" y="2182252"/>
            <a:ext cx="1715294" cy="25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343929" y="514596"/>
            <a:ext cx="2170584" cy="778098"/>
          </a:xfrm>
        </p:spPr>
        <p:txBody>
          <a:bodyPr>
            <a:normAutofit/>
          </a:bodyPr>
          <a:lstStyle/>
          <a:p>
            <a:r>
              <a:rPr lang="ru-RU" sz="1400" b="1" dirty="0"/>
              <a:t>Керамическая черепица.</a:t>
            </a:r>
          </a:p>
        </p:txBody>
      </p:sp>
      <p:pic>
        <p:nvPicPr>
          <p:cNvPr id="6" name="Рисунок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0" r="47557"/>
          <a:stretch/>
        </p:blipFill>
        <p:spPr bwMode="auto">
          <a:xfrm>
            <a:off x="2814259" y="2182252"/>
            <a:ext cx="1625015" cy="25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78" r="23551"/>
          <a:stretch/>
        </p:blipFill>
        <p:spPr bwMode="auto">
          <a:xfrm>
            <a:off x="4790201" y="2141286"/>
            <a:ext cx="1534737" cy="2570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84"/>
          <a:stretch/>
        </p:blipFill>
        <p:spPr bwMode="auto">
          <a:xfrm>
            <a:off x="6594578" y="2143553"/>
            <a:ext cx="1505814" cy="2570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846923" y="4712180"/>
            <a:ext cx="133634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20 каталогов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944441" y="4712180"/>
            <a:ext cx="9044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 листовок</a:t>
            </a:r>
            <a:endParaRPr lang="ru-RU" sz="1100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848508" y="4712180"/>
            <a:ext cx="133634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alt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каталогов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4758361" y="4712180"/>
            <a:ext cx="133634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ru-RU" alt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 каталогов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4652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51520" y="1340768"/>
            <a:ext cx="2490246" cy="264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04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Обязательная программа: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altLang="ru-RU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Штучные о</a:t>
            </a:r>
            <a:r>
              <a:rPr kumimoji="0" lang="ru-RU" altLang="ru-RU" sz="14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бразцы материалов.</a:t>
            </a:r>
            <a:endParaRPr kumimoji="0" lang="en-US" altLang="ru-RU" sz="14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ru-RU" altLang="ru-RU" sz="1400" dirty="0">
                <a:latin typeface="+mn-lt"/>
                <a:cs typeface="Times New Roman" panose="02020603050405020304" pitchFamily="18" charset="0"/>
              </a:rPr>
              <a:t>Фирменный стенд.</a:t>
            </a:r>
          </a:p>
          <a:p>
            <a:pPr marL="285750" marR="0" lvl="0" indent="-28575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cs typeface="Times New Roman" panose="02020603050405020304" pitchFamily="18" charset="0"/>
              </a:rPr>
              <a:t>Полиграфия.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 каждом образце должна быть фирменная наклейка</a:t>
            </a:r>
            <a:endParaRPr kumimoji="0" lang="ru-RU" altLang="ru-RU" sz="1400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8193" name="Рисунок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98371" y="2054558"/>
            <a:ext cx="3953679" cy="295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3774"/>
            <a:ext cx="2420954" cy="395971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3342692" y="630062"/>
            <a:ext cx="245861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/>
              <a:t>Напольная керамика.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33361" y="5589240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100" i="1" dirty="0">
                <a:ea typeface="Calibri" panose="020F0502020204030204" pitchFamily="34" charset="0"/>
                <a:cs typeface="Times New Roman" panose="02020603050405020304" pitchFamily="18" charset="0"/>
              </a:rPr>
              <a:t>Обязательная программа</a:t>
            </a:r>
            <a:endParaRPr lang="ru-RU" altLang="ru-RU" sz="1100" i="1" dirty="0"/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altLang="ru-RU" i="1" dirty="0"/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1E91E85D-3F52-46BA-8A21-0F410A1BFF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2241" y="5596934"/>
            <a:ext cx="2022044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Фирменный стенд плитка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30BD72AB-30D5-4A8E-84A5-097EC814ED98}"/>
              </a:ext>
            </a:extLst>
          </p:cNvPr>
          <p:cNvSpPr/>
          <p:nvPr/>
        </p:nvSpPr>
        <p:spPr>
          <a:xfrm>
            <a:off x="338695" y="4010170"/>
            <a:ext cx="2598108" cy="2321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Дополнительная программа: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Штучные образцы напольной керамики не из складской программы. Каждая плитка должна быть подписана на обратной стороне названием производителя, сорта и цвета.</a:t>
            </a:r>
            <a:endParaRPr lang="ru-RU" altLang="ru-RU" sz="1400" dirty="0"/>
          </a:p>
        </p:txBody>
      </p:sp>
    </p:spTree>
    <p:extLst>
      <p:ext uri="{BB962C8B-B14F-4D97-AF65-F5344CB8AC3E}">
        <p14:creationId xmlns:p14="http://schemas.microsoft.com/office/powerpoint/2010/main" val="14418639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74" y="2210051"/>
            <a:ext cx="4439349" cy="283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Рисунок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483094"/>
            <a:ext cx="3924011" cy="222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75656" y="4521314"/>
            <a:ext cx="454704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 5 Пример наклейки напольной керамики</a:t>
            </a:r>
            <a:endParaRPr kumimoji="0" lang="ru-RU" altLang="ru-RU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568748" y="4706490"/>
            <a:ext cx="296561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 6 Пример подписи напольной керамики</a:t>
            </a: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CC47E029-15A9-4518-9FAA-1A1867BF7182}"/>
              </a:ext>
            </a:extLst>
          </p:cNvPr>
          <p:cNvSpPr txBox="1">
            <a:spLocks/>
          </p:cNvSpPr>
          <p:nvPr/>
        </p:nvSpPr>
        <p:spPr>
          <a:xfrm>
            <a:off x="3342692" y="630062"/>
            <a:ext cx="2458616" cy="490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/>
              <a:t>Напольная керамика.</a:t>
            </a:r>
          </a:p>
        </p:txBody>
      </p:sp>
    </p:spTree>
    <p:extLst>
      <p:ext uri="{BB962C8B-B14F-4D97-AF65-F5344CB8AC3E}">
        <p14:creationId xmlns:p14="http://schemas.microsoft.com/office/powerpoint/2010/main" val="38921811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Рисунок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1092"/>
          <a:stretch/>
        </p:blipFill>
        <p:spPr bwMode="auto">
          <a:xfrm>
            <a:off x="3673515" y="1560222"/>
            <a:ext cx="1432706" cy="304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52013" y="4577317"/>
            <a:ext cx="133634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20 каталогов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391393" y="3915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/>
              <a:t>Напольная керамика</a:t>
            </a:r>
          </a:p>
        </p:txBody>
      </p:sp>
      <p:pic>
        <p:nvPicPr>
          <p:cNvPr id="7" name="Рисунок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38"/>
          <a:stretch/>
        </p:blipFill>
        <p:spPr bwMode="auto">
          <a:xfrm>
            <a:off x="6582066" y="1538522"/>
            <a:ext cx="1446318" cy="304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752"/>
          <a:stretch/>
        </p:blipFill>
        <p:spPr bwMode="auto">
          <a:xfrm>
            <a:off x="827584" y="1528414"/>
            <a:ext cx="1685537" cy="3046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929079" y="4607550"/>
            <a:ext cx="982961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 каталогов </a:t>
            </a:r>
            <a:endParaRPr lang="ru-RU" sz="1100" dirty="0"/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838022" y="4609124"/>
            <a:ext cx="133634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20 каталогов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2"/>
          <p:cNvSpPr>
            <a:spLocks noChangeArrowheads="1"/>
          </p:cNvSpPr>
          <p:nvPr/>
        </p:nvSpPr>
        <p:spPr bwMode="auto">
          <a:xfrm>
            <a:off x="2339752" y="1165255"/>
            <a:ext cx="57721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Рекламные материалы по напольной керамике:</a:t>
            </a:r>
            <a:endParaRPr kumimoji="0" lang="ru-RU" altLang="ru-RU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835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>
            <a:noAutofit/>
          </a:bodyPr>
          <a:lstStyle/>
          <a:p>
            <a:pPr lvl="0">
              <a:lnSpc>
                <a:spcPct val="150000"/>
              </a:lnSpc>
            </a:pPr>
            <a:r>
              <a:rPr lang="ru-RU" sz="1400" dirty="0"/>
              <a:t>В каждом офисе продаж дилера должен быть установлены образцы и рекламные материалы, описанные ниже. </a:t>
            </a:r>
          </a:p>
          <a:p>
            <a:pPr lvl="0">
              <a:lnSpc>
                <a:spcPct val="150000"/>
              </a:lnSpc>
            </a:pPr>
            <a:r>
              <a:rPr lang="ru-RU" sz="1400" dirty="0"/>
              <a:t>В случае невозможности выставить указанные объемы или осуществить выставку согласно </a:t>
            </a:r>
            <a:r>
              <a:rPr lang="ru-RU" sz="1400" dirty="0" err="1"/>
              <a:t>планограмме</a:t>
            </a:r>
            <a:r>
              <a:rPr lang="ru-RU" sz="1400" dirty="0"/>
              <a:t>, то </a:t>
            </a:r>
            <a:r>
              <a:rPr lang="ru-RU" sz="1400" dirty="0" err="1"/>
              <a:t>дилерство</a:t>
            </a:r>
            <a:r>
              <a:rPr lang="ru-RU" sz="1400" dirty="0"/>
              <a:t> и работа с партнером возможно только после согласования руководителя отдела продаж ООО БКД. При отправке на согласование с руководителем необходимо указать следующую информацию: </a:t>
            </a:r>
          </a:p>
          <a:p>
            <a:pPr lvl="0">
              <a:lnSpc>
                <a:spcPct val="150000"/>
              </a:lnSpc>
            </a:pPr>
            <a:r>
              <a:rPr lang="ru-RU" sz="1400" dirty="0"/>
              <a:t>обороты компании за последние 2 года; </a:t>
            </a:r>
          </a:p>
          <a:p>
            <a:pPr lvl="0">
              <a:lnSpc>
                <a:spcPct val="150000"/>
              </a:lnSpc>
            </a:pPr>
            <a:r>
              <a:rPr lang="ru-RU" sz="1400" dirty="0"/>
              <a:t>причина невозможности выставки указанного ассортимента;</a:t>
            </a:r>
          </a:p>
          <a:p>
            <a:pPr lvl="0">
              <a:lnSpc>
                <a:spcPct val="150000"/>
              </a:lnSpc>
            </a:pPr>
            <a:r>
              <a:rPr lang="ru-RU" sz="1400" dirty="0"/>
              <a:t>фотографии офиса (торгового зала/шоу-</a:t>
            </a:r>
            <a:r>
              <a:rPr lang="ru-RU" sz="1400" dirty="0" err="1"/>
              <a:t>рума</a:t>
            </a:r>
            <a:r>
              <a:rPr lang="ru-RU" sz="1400" dirty="0"/>
              <a:t>);</a:t>
            </a:r>
          </a:p>
          <a:p>
            <a:pPr lvl="0">
              <a:lnSpc>
                <a:spcPct val="150000"/>
              </a:lnSpc>
            </a:pPr>
            <a:r>
              <a:rPr lang="ru-RU" sz="1400" dirty="0"/>
              <a:t>в каком виде и количестве выставлен ассортимент на данный момент.</a:t>
            </a:r>
          </a:p>
          <a:p>
            <a:pPr lvl="0">
              <a:lnSpc>
                <a:spcPct val="150000"/>
              </a:lnSpc>
            </a:pPr>
            <a:r>
              <a:rPr lang="ru-RU" sz="1400" dirty="0"/>
              <a:t>Проверка выставки образцов должна производится по чек-листу при каждом посещении, а также осуществляться не реже 1 раза в 2 месяца.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1400" dirty="0"/>
              <a:t> </a:t>
            </a:r>
          </a:p>
          <a:p>
            <a:pPr>
              <a:lnSpc>
                <a:spcPct val="150000"/>
              </a:lnSpc>
            </a:pPr>
            <a:endParaRPr lang="ru-RU" sz="1600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b="1" dirty="0"/>
              <a:t>Общие правила.</a:t>
            </a:r>
          </a:p>
        </p:txBody>
      </p:sp>
    </p:spTree>
    <p:extLst>
      <p:ext uri="{BB962C8B-B14F-4D97-AF65-F5344CB8AC3E}">
        <p14:creationId xmlns:p14="http://schemas.microsoft.com/office/powerpoint/2010/main" val="391261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02684"/>
            <a:ext cx="6347048" cy="546298"/>
          </a:xfrm>
        </p:spPr>
        <p:txBody>
          <a:bodyPr>
            <a:normAutofit/>
          </a:bodyPr>
          <a:lstStyle/>
          <a:p>
            <a:r>
              <a:rPr lang="ru-RU" sz="1400" b="1" dirty="0"/>
              <a:t>Плитка керамическая и ручной формовки.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86206" y="1412776"/>
            <a:ext cx="4042792" cy="2321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indent="90488">
              <a:lnSpc>
                <a:spcPct val="150000"/>
              </a:lnSpc>
            </a:pPr>
            <a:r>
              <a:rPr lang="ru-RU" altLang="ru-RU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Для представления плитки необходимо иметь в   точке продаж:</a:t>
            </a:r>
          </a:p>
          <a:p>
            <a:pPr lvl="0" indent="90488">
              <a:lnSpc>
                <a:spcPct val="150000"/>
              </a:lnSpc>
            </a:pPr>
            <a:endParaRPr lang="ru-RU" altLang="ru-RU" sz="1400" dirty="0">
              <a:latin typeface="+mn-lt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Штучные образцы материалов.</a:t>
            </a:r>
            <a:endParaRPr lang="en-US" altLang="ru-RU" sz="14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+mn-lt"/>
                <a:cs typeface="Times New Roman" panose="02020603050405020304" pitchFamily="18" charset="0"/>
              </a:rPr>
              <a:t>Фирменный стенд </a:t>
            </a:r>
            <a:r>
              <a:rPr lang="ru-RU" altLang="ru-RU" sz="1400" dirty="0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или выставка планшетов на стене.   </a:t>
            </a:r>
            <a:endParaRPr lang="ru-RU" altLang="ru-RU" sz="1400" dirty="0">
              <a:latin typeface="+mn-lt"/>
              <a:cs typeface="Times New Roman" panose="02020603050405020304" pitchFamily="18" charset="0"/>
            </a:endParaRPr>
          </a:p>
          <a:p>
            <a:pPr marL="285750" lvl="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ru-RU" sz="1400" dirty="0">
                <a:latin typeface="+mn-lt"/>
                <a:cs typeface="Times New Roman" panose="02020603050405020304" pitchFamily="18" charset="0"/>
              </a:rPr>
              <a:t>Полиграфия.</a:t>
            </a:r>
            <a:endParaRPr lang="ru-RU" altLang="ru-RU" sz="1400" dirty="0">
              <a:latin typeface="+mn-lt"/>
            </a:endParaRPr>
          </a:p>
        </p:txBody>
      </p:sp>
      <p:pic>
        <p:nvPicPr>
          <p:cNvPr id="1025" name="Рисунок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22526"/>
            <a:ext cx="4097923" cy="471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86206" y="3740960"/>
            <a:ext cx="4114800" cy="1673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85750" marR="0" lvl="0" indent="-2857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 стенде или над местом, где располагаются  образцы должны быть фризы с наименованием производителя.</a:t>
            </a:r>
          </a:p>
          <a:p>
            <a:pPr marL="285750" marR="0" lvl="0" indent="-28575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ru-RU" alt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На каждом планшете должно быть наименование плитки. </a:t>
            </a:r>
            <a:endParaRPr kumimoji="0" lang="ru-RU" altLang="ru-RU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207AFA9-48B8-404B-9298-008260B8638C}"/>
              </a:ext>
            </a:extLst>
          </p:cNvPr>
          <p:cNvSpPr/>
          <p:nvPr/>
        </p:nvSpPr>
        <p:spPr>
          <a:xfrm>
            <a:off x="4499992" y="5852398"/>
            <a:ext cx="340670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9048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i="1" dirty="0">
                <a:ea typeface="Calibri" panose="020F0502020204030204" pitchFamily="34" charset="0"/>
                <a:cs typeface="Times New Roman" panose="02020603050405020304" pitchFamily="18" charset="0"/>
              </a:rPr>
              <a:t>Рис. 1 Фирменный крестовой стенд с плиткой</a:t>
            </a:r>
            <a:endParaRPr lang="ru-RU" altLang="ru-RU" sz="1200" i="1" dirty="0"/>
          </a:p>
        </p:txBody>
      </p:sp>
    </p:spTree>
    <p:extLst>
      <p:ext uri="{BB962C8B-B14F-4D97-AF65-F5344CB8AC3E}">
        <p14:creationId xmlns:p14="http://schemas.microsoft.com/office/powerpoint/2010/main" val="1072470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B2E1981-BCCF-4016-A0B5-BFFD439499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837" y="4557536"/>
            <a:ext cx="879091" cy="87909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798300-5774-42E5-895C-F08DF2B69E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13" y="4557535"/>
            <a:ext cx="879091" cy="8790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E80FC8-C97F-42D6-A860-27F686015D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278" y="2671018"/>
            <a:ext cx="879091" cy="87909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56CCE6-C0D7-47A4-A901-47A7FA141F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9133" y="750668"/>
            <a:ext cx="879091" cy="87909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70DB99-90D0-4AAB-8BD8-C685DEE540F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2" y="756242"/>
            <a:ext cx="879091" cy="87909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1CC42E-5E5C-42E3-AB30-EDAFA794505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113" y="3617834"/>
            <a:ext cx="879091" cy="87909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4CE2F2A-39DC-4EDE-8014-55A38464FFC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1" y="3617834"/>
            <a:ext cx="879091" cy="87909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6810732-38CC-41EE-93B1-815525C7BA4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066" y="2671019"/>
            <a:ext cx="879091" cy="87909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FE37325-E0F4-48A3-9580-BF4E7675DD2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1" y="5466473"/>
            <a:ext cx="883957" cy="88395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A00FBD-DA5D-4B04-98CB-C5F0750D8FC8}"/>
              </a:ext>
            </a:extLst>
          </p:cNvPr>
          <p:cNvSpPr txBox="1"/>
          <p:nvPr/>
        </p:nvSpPr>
        <p:spPr>
          <a:xfrm>
            <a:off x="64384" y="1268760"/>
            <a:ext cx="11493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Oslo </a:t>
            </a:r>
            <a:r>
              <a:rPr lang="en-US" sz="1200" dirty="0" err="1"/>
              <a:t>glatt</a:t>
            </a:r>
            <a:r>
              <a:rPr lang="en-US" sz="1200" dirty="0"/>
              <a:t> NF</a:t>
            </a:r>
            <a:endParaRPr lang="ru-RU" sz="1200" dirty="0"/>
          </a:p>
          <a:p>
            <a:pPr algn="ctr"/>
            <a:r>
              <a:rPr lang="ru-RU" sz="1200" dirty="0"/>
              <a:t>9 мм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E1F5992-54EB-4CB8-A095-A3E8611BA6A9}"/>
              </a:ext>
            </a:extLst>
          </p:cNvPr>
          <p:cNvSpPr txBox="1"/>
          <p:nvPr/>
        </p:nvSpPr>
        <p:spPr>
          <a:xfrm>
            <a:off x="3049680" y="1268760"/>
            <a:ext cx="1112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Island </a:t>
            </a:r>
            <a:r>
              <a:rPr lang="en-US" sz="1200" dirty="0" err="1"/>
              <a:t>genarbt</a:t>
            </a:r>
            <a:r>
              <a:rPr lang="en-US" sz="1200" dirty="0"/>
              <a:t> NF</a:t>
            </a:r>
            <a:r>
              <a:rPr lang="ru-RU" sz="1200" dirty="0"/>
              <a:t> 9 мм</a:t>
            </a:r>
          </a:p>
          <a:p>
            <a:pPr algn="ctr"/>
            <a:endParaRPr lang="ru-RU" sz="12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51618F4-7E13-4D76-A796-A46CEA4D8B9E}"/>
              </a:ext>
            </a:extLst>
          </p:cNvPr>
          <p:cNvSpPr txBox="1"/>
          <p:nvPr/>
        </p:nvSpPr>
        <p:spPr>
          <a:xfrm>
            <a:off x="96493" y="3171856"/>
            <a:ext cx="1149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Faro </a:t>
            </a:r>
            <a:r>
              <a:rPr lang="en-US" sz="1200" dirty="0" err="1"/>
              <a:t>granit</a:t>
            </a:r>
            <a:r>
              <a:rPr lang="en-US" sz="1200" dirty="0"/>
              <a:t> NF</a:t>
            </a:r>
            <a:endParaRPr lang="ru-RU" sz="1200" dirty="0"/>
          </a:p>
          <a:p>
            <a:pPr algn="ctr"/>
            <a:r>
              <a:rPr lang="ru-RU" sz="1200" dirty="0"/>
              <a:t>9 мм</a:t>
            </a:r>
          </a:p>
          <a:p>
            <a:pPr algn="ctr"/>
            <a:endParaRPr lang="ru-RU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DA426B-82DB-4805-8986-ABE30144A1EE}"/>
              </a:ext>
            </a:extLst>
          </p:cNvPr>
          <p:cNvSpPr txBox="1"/>
          <p:nvPr/>
        </p:nvSpPr>
        <p:spPr>
          <a:xfrm>
            <a:off x="3074225" y="3140452"/>
            <a:ext cx="1024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Faro </a:t>
            </a:r>
            <a:r>
              <a:rPr lang="en-US" sz="1200" dirty="0" err="1"/>
              <a:t>grau</a:t>
            </a:r>
            <a:r>
              <a:rPr lang="en-US" sz="1200" dirty="0"/>
              <a:t> NF</a:t>
            </a:r>
            <a:r>
              <a:rPr lang="ru-RU" sz="1200" dirty="0"/>
              <a:t> 9 мм</a:t>
            </a:r>
          </a:p>
          <a:p>
            <a:pPr algn="ctr"/>
            <a:endParaRPr lang="ru-RU" sz="1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F1B0A4-8D24-4080-AB0F-014B8C26FF04}"/>
              </a:ext>
            </a:extLst>
          </p:cNvPr>
          <p:cNvSpPr txBox="1"/>
          <p:nvPr/>
        </p:nvSpPr>
        <p:spPr>
          <a:xfrm>
            <a:off x="2580" y="5920325"/>
            <a:ext cx="1245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Faro </a:t>
            </a:r>
            <a:r>
              <a:rPr lang="en-US" sz="1200" dirty="0" err="1"/>
              <a:t>schwarz</a:t>
            </a:r>
            <a:r>
              <a:rPr lang="en-US" sz="1200" dirty="0"/>
              <a:t> NF</a:t>
            </a:r>
            <a:endParaRPr lang="ru-RU" sz="1200" dirty="0"/>
          </a:p>
          <a:p>
            <a:pPr algn="ctr"/>
            <a:r>
              <a:rPr lang="ru-RU" sz="1200" dirty="0"/>
              <a:t>9 мм</a:t>
            </a:r>
          </a:p>
          <a:p>
            <a:pPr algn="ctr"/>
            <a:endParaRPr lang="ru-RU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0008A51-3562-4703-BDF0-4060D374B356}"/>
              </a:ext>
            </a:extLst>
          </p:cNvPr>
          <p:cNvSpPr txBox="1"/>
          <p:nvPr/>
        </p:nvSpPr>
        <p:spPr>
          <a:xfrm>
            <a:off x="-94497" y="4095975"/>
            <a:ext cx="14507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Westerwald</a:t>
            </a:r>
            <a:r>
              <a:rPr lang="en-US" sz="1200" dirty="0"/>
              <a:t> rot NF</a:t>
            </a:r>
            <a:endParaRPr lang="ru-RU" sz="1200" dirty="0"/>
          </a:p>
          <a:p>
            <a:pPr algn="ctr"/>
            <a:r>
              <a:rPr lang="ru-RU" sz="1200" dirty="0"/>
              <a:t>9 мм</a:t>
            </a:r>
          </a:p>
          <a:p>
            <a:pPr algn="ctr"/>
            <a:endParaRPr lang="ru-RU" sz="1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AC8CEAF-198F-4F78-9551-95771E66C853}"/>
              </a:ext>
            </a:extLst>
          </p:cNvPr>
          <p:cNvSpPr txBox="1"/>
          <p:nvPr/>
        </p:nvSpPr>
        <p:spPr>
          <a:xfrm>
            <a:off x="3009542" y="4086250"/>
            <a:ext cx="13316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err="1"/>
              <a:t>Rhon</a:t>
            </a:r>
            <a:r>
              <a:rPr lang="en-US" sz="1200" dirty="0"/>
              <a:t> bunt </a:t>
            </a:r>
            <a:r>
              <a:rPr lang="en-US" sz="1200" dirty="0" err="1"/>
              <a:t>genarbt</a:t>
            </a:r>
            <a:r>
              <a:rPr lang="en-US" sz="1200" dirty="0"/>
              <a:t> NF</a:t>
            </a:r>
            <a:r>
              <a:rPr lang="ru-RU" sz="1200" dirty="0"/>
              <a:t> 9 мм</a:t>
            </a:r>
          </a:p>
          <a:p>
            <a:pPr algn="ctr"/>
            <a:endParaRPr lang="ru-RU" sz="1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39DB78-DF45-469A-BF02-41500754696C}"/>
              </a:ext>
            </a:extLst>
          </p:cNvPr>
          <p:cNvSpPr txBox="1"/>
          <p:nvPr/>
        </p:nvSpPr>
        <p:spPr>
          <a:xfrm>
            <a:off x="3060979" y="5042578"/>
            <a:ext cx="1154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Braun </a:t>
            </a:r>
            <a:r>
              <a:rPr lang="en-US" sz="1200" dirty="0" err="1"/>
              <a:t>glatt</a:t>
            </a:r>
            <a:r>
              <a:rPr lang="en-US" sz="1200" dirty="0"/>
              <a:t> NF</a:t>
            </a:r>
            <a:r>
              <a:rPr lang="ru-RU" sz="1200" dirty="0"/>
              <a:t> 9 мм</a:t>
            </a:r>
          </a:p>
          <a:p>
            <a:pPr algn="ctr"/>
            <a:endParaRPr lang="ru-RU" sz="12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45F30F-E89F-469C-B493-B32D06F95E97}"/>
              </a:ext>
            </a:extLst>
          </p:cNvPr>
          <p:cNvSpPr txBox="1"/>
          <p:nvPr/>
        </p:nvSpPr>
        <p:spPr>
          <a:xfrm>
            <a:off x="-27939" y="5032412"/>
            <a:ext cx="1307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Braun </a:t>
            </a:r>
            <a:r>
              <a:rPr lang="en-US" sz="1200" dirty="0" err="1"/>
              <a:t>genarbt</a:t>
            </a:r>
            <a:r>
              <a:rPr lang="en-US" sz="1200" dirty="0"/>
              <a:t>  NF</a:t>
            </a:r>
            <a:endParaRPr lang="ru-RU" sz="1200" dirty="0"/>
          </a:p>
          <a:p>
            <a:pPr algn="ctr"/>
            <a:r>
              <a:rPr lang="ru-RU" sz="1200" dirty="0"/>
              <a:t>9 мм</a:t>
            </a:r>
          </a:p>
          <a:p>
            <a:pPr algn="ctr"/>
            <a:endParaRPr lang="ru-RU" sz="1200" dirty="0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087AF5B1-0A45-4226-A646-44F4E98E3AF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059" y="5478378"/>
            <a:ext cx="860145" cy="860145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99AF734-0006-41F6-A333-4EB5D1EA896C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175" y="1711527"/>
            <a:ext cx="892174" cy="892174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B3CBF9E-67B8-41E1-B1E3-6999C79635F7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337" y="1713877"/>
            <a:ext cx="881820" cy="89782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8E5FA6C8-9F86-405B-9117-F2DF67C95158}"/>
              </a:ext>
            </a:extLst>
          </p:cNvPr>
          <p:cNvSpPr txBox="1"/>
          <p:nvPr/>
        </p:nvSpPr>
        <p:spPr>
          <a:xfrm>
            <a:off x="-16825" y="2228007"/>
            <a:ext cx="1337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Aarhus </a:t>
            </a:r>
            <a:r>
              <a:rPr lang="en-US" sz="1200" dirty="0" err="1"/>
              <a:t>sandweiss</a:t>
            </a:r>
            <a:r>
              <a:rPr lang="en-US" sz="1200" dirty="0"/>
              <a:t> bunt NF</a:t>
            </a:r>
            <a:r>
              <a:rPr lang="ru-RU" sz="1200" dirty="0"/>
              <a:t> 14 мм</a:t>
            </a:r>
          </a:p>
          <a:p>
            <a:pPr algn="ctr"/>
            <a:r>
              <a:rPr lang="ru-RU" sz="1200" dirty="0"/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E4EE1E9-F10A-484D-A6AE-E305BF42CB19}"/>
              </a:ext>
            </a:extLst>
          </p:cNvPr>
          <p:cNvSpPr txBox="1"/>
          <p:nvPr/>
        </p:nvSpPr>
        <p:spPr>
          <a:xfrm>
            <a:off x="3108391" y="2202880"/>
            <a:ext cx="11176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Aarhus </a:t>
            </a:r>
            <a:r>
              <a:rPr lang="en-US" sz="1200" dirty="0" err="1"/>
              <a:t>gelb</a:t>
            </a:r>
            <a:r>
              <a:rPr lang="en-US" sz="1200" dirty="0"/>
              <a:t> bunt NF</a:t>
            </a:r>
            <a:r>
              <a:rPr lang="ru-RU" sz="1200" dirty="0"/>
              <a:t> 14 мм</a:t>
            </a:r>
          </a:p>
          <a:p>
            <a:pPr algn="ctr"/>
            <a:endParaRPr lang="ru-RU" sz="12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A8FFFE-550C-4983-9487-2E818BF3ECBD}"/>
              </a:ext>
            </a:extLst>
          </p:cNvPr>
          <p:cNvSpPr txBox="1"/>
          <p:nvPr/>
        </p:nvSpPr>
        <p:spPr>
          <a:xfrm>
            <a:off x="2989981" y="5920324"/>
            <a:ext cx="13451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Aarhus </a:t>
            </a:r>
            <a:r>
              <a:rPr lang="en-US" sz="1200" dirty="0" err="1"/>
              <a:t>anthrazit</a:t>
            </a:r>
            <a:r>
              <a:rPr lang="en-US" sz="1200" dirty="0"/>
              <a:t> NF</a:t>
            </a:r>
            <a:r>
              <a:rPr lang="ru-RU" sz="1200" dirty="0"/>
              <a:t> 14 мм</a:t>
            </a:r>
          </a:p>
          <a:p>
            <a:pPr algn="ctr"/>
            <a:endParaRPr lang="ru-RU" sz="1200" dirty="0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79" y="4529110"/>
            <a:ext cx="802757" cy="87677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494" y="4529110"/>
            <a:ext cx="876772" cy="8767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072" y="5466994"/>
            <a:ext cx="860494" cy="87287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979" y="2655014"/>
            <a:ext cx="841550" cy="872877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072" y="762364"/>
            <a:ext cx="841550" cy="87287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670" y="2655014"/>
            <a:ext cx="841550" cy="87287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762363"/>
            <a:ext cx="841550" cy="87287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072" y="1711528"/>
            <a:ext cx="841550" cy="87287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5779" y="5466473"/>
            <a:ext cx="802757" cy="87287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670" y="1711527"/>
            <a:ext cx="841550" cy="87287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651" y="3573016"/>
            <a:ext cx="841550" cy="872877"/>
          </a:xfrm>
          <a:prstGeom prst="rect">
            <a:avLst/>
          </a:prstGeom>
        </p:spPr>
      </p:pic>
      <p:sp>
        <p:nvSpPr>
          <p:cNvPr id="39" name="TextBox 38"/>
          <p:cNvSpPr txBox="1"/>
          <p:nvPr/>
        </p:nvSpPr>
        <p:spPr>
          <a:xfrm>
            <a:off x="4458027" y="5014917"/>
            <a:ext cx="1032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ADELAIDE </a:t>
            </a:r>
            <a:r>
              <a:rPr lang="en-US" sz="1200" dirty="0" err="1"/>
              <a:t>rif</a:t>
            </a:r>
            <a:r>
              <a:rPr lang="en-US" sz="1200" dirty="0"/>
              <a:t> </a:t>
            </a:r>
            <a:endParaRPr lang="ru-RU" sz="1200" dirty="0"/>
          </a:p>
          <a:p>
            <a:pPr algn="ctr"/>
            <a:r>
              <a:rPr lang="en-US" sz="1200" dirty="0"/>
              <a:t>14</a:t>
            </a:r>
            <a:r>
              <a:rPr lang="ru-RU" sz="1200" dirty="0"/>
              <a:t> мм</a:t>
            </a:r>
          </a:p>
          <a:p>
            <a:pPr algn="ctr"/>
            <a:endParaRPr lang="ru-RU" sz="1200" dirty="0"/>
          </a:p>
        </p:txBody>
      </p:sp>
      <p:sp>
        <p:nvSpPr>
          <p:cNvPr id="40" name="TextBox 39"/>
          <p:cNvSpPr txBox="1"/>
          <p:nvPr/>
        </p:nvSpPr>
        <p:spPr>
          <a:xfrm>
            <a:off x="4509529" y="3068960"/>
            <a:ext cx="9805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GRANITY NF</a:t>
            </a:r>
            <a:endParaRPr lang="ru-RU" sz="1200" dirty="0"/>
          </a:p>
          <a:p>
            <a:pPr algn="ctr"/>
            <a:r>
              <a:rPr lang="en-US" sz="1200" dirty="0"/>
              <a:t>14</a:t>
            </a:r>
            <a:r>
              <a:rPr lang="ru-RU" sz="1200" dirty="0"/>
              <a:t> мм</a:t>
            </a:r>
          </a:p>
          <a:p>
            <a:pPr algn="ctr"/>
            <a:endParaRPr lang="ru-RU" sz="1200" dirty="0"/>
          </a:p>
        </p:txBody>
      </p:sp>
      <p:sp>
        <p:nvSpPr>
          <p:cNvPr id="41" name="TextBox 40"/>
          <p:cNvSpPr txBox="1"/>
          <p:nvPr/>
        </p:nvSpPr>
        <p:spPr>
          <a:xfrm>
            <a:off x="4545961" y="4002759"/>
            <a:ext cx="89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SIDNEY NF</a:t>
            </a:r>
            <a:endParaRPr lang="ru-RU" sz="1200" dirty="0"/>
          </a:p>
          <a:p>
            <a:pPr algn="ctr"/>
            <a:r>
              <a:rPr lang="en-US" sz="1200" dirty="0"/>
              <a:t>14</a:t>
            </a:r>
            <a:r>
              <a:rPr lang="ru-RU" sz="1200" dirty="0"/>
              <a:t> мм</a:t>
            </a:r>
          </a:p>
          <a:p>
            <a:pPr algn="ctr"/>
            <a:endParaRPr lang="ru-RU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4367679" y="2177475"/>
            <a:ext cx="1095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MILTON NF</a:t>
            </a:r>
            <a:endParaRPr lang="ru-RU" sz="1200" dirty="0"/>
          </a:p>
          <a:p>
            <a:pPr algn="ctr"/>
            <a:r>
              <a:rPr lang="en-US" sz="1200" dirty="0"/>
              <a:t>14</a:t>
            </a:r>
            <a:r>
              <a:rPr lang="ru-RU" sz="1200" dirty="0"/>
              <a:t> мм</a:t>
            </a:r>
          </a:p>
          <a:p>
            <a:pPr algn="ctr"/>
            <a:endParaRPr lang="ru-RU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7085345" y="2132856"/>
            <a:ext cx="1425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RIVERSDALE NF</a:t>
            </a:r>
            <a:endParaRPr lang="ru-RU" sz="1200" dirty="0"/>
          </a:p>
          <a:p>
            <a:pPr algn="ctr"/>
            <a:r>
              <a:rPr lang="en-US" sz="1200" dirty="0"/>
              <a:t>14</a:t>
            </a:r>
            <a:r>
              <a:rPr lang="ru-RU" sz="1200" dirty="0"/>
              <a:t> мм</a:t>
            </a:r>
          </a:p>
          <a:p>
            <a:pPr algn="ctr"/>
            <a:endParaRPr lang="ru-R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7218884" y="1196752"/>
            <a:ext cx="1148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KINGSTON NF</a:t>
            </a:r>
            <a:endParaRPr lang="ru-RU" sz="1200" dirty="0"/>
          </a:p>
          <a:p>
            <a:pPr algn="ctr"/>
            <a:r>
              <a:rPr lang="en-US" sz="1200" dirty="0"/>
              <a:t>14</a:t>
            </a:r>
            <a:r>
              <a:rPr lang="ru-RU" sz="1200" dirty="0"/>
              <a:t> мм</a:t>
            </a:r>
          </a:p>
          <a:p>
            <a:pPr algn="ctr"/>
            <a:endParaRPr lang="ru-RU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4341202" y="1268760"/>
            <a:ext cx="1148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GRANVILLE NF</a:t>
            </a:r>
            <a:endParaRPr lang="ru-RU" sz="1200" dirty="0"/>
          </a:p>
          <a:p>
            <a:pPr algn="ctr"/>
            <a:r>
              <a:rPr lang="en-US" sz="1200" dirty="0"/>
              <a:t>14</a:t>
            </a:r>
            <a:r>
              <a:rPr lang="ru-RU" sz="1200" dirty="0"/>
              <a:t> мм</a:t>
            </a:r>
          </a:p>
          <a:p>
            <a:pPr algn="ctr"/>
            <a:endParaRPr lang="ru-RU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7127952" y="3070701"/>
            <a:ext cx="126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HASTINGS NF</a:t>
            </a:r>
            <a:endParaRPr lang="ru-RU" sz="1200" dirty="0"/>
          </a:p>
          <a:p>
            <a:pPr algn="ctr"/>
            <a:r>
              <a:rPr lang="en-US" sz="1200" dirty="0"/>
              <a:t>14</a:t>
            </a:r>
            <a:r>
              <a:rPr lang="ru-RU" sz="1200" dirty="0"/>
              <a:t> мм</a:t>
            </a:r>
          </a:p>
          <a:p>
            <a:pPr algn="ctr"/>
            <a:endParaRPr lang="ru-RU" sz="1200" dirty="0"/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50666642-2B70-4843-BF32-BE19CA13F23B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057" y="3583930"/>
            <a:ext cx="819723" cy="86196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7347761" y="4005063"/>
            <a:ext cx="891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PERTH NF</a:t>
            </a:r>
            <a:endParaRPr lang="ru-RU" sz="1200" dirty="0"/>
          </a:p>
          <a:p>
            <a:pPr algn="ctr"/>
            <a:r>
              <a:rPr lang="en-US" sz="1200" dirty="0"/>
              <a:t>14</a:t>
            </a:r>
            <a:r>
              <a:rPr lang="ru-RU" sz="1200" dirty="0"/>
              <a:t> мм</a:t>
            </a:r>
          </a:p>
          <a:p>
            <a:pPr algn="ctr"/>
            <a:endParaRPr lang="ru-RU" sz="1200" dirty="0"/>
          </a:p>
        </p:txBody>
      </p:sp>
      <p:sp>
        <p:nvSpPr>
          <p:cNvPr id="51" name="TextBox 50"/>
          <p:cNvSpPr txBox="1"/>
          <p:nvPr/>
        </p:nvSpPr>
        <p:spPr>
          <a:xfrm>
            <a:off x="7074868" y="4997685"/>
            <a:ext cx="1457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ADELAIDE </a:t>
            </a:r>
            <a:r>
              <a:rPr lang="en-US" sz="1200" dirty="0" err="1"/>
              <a:t>glatt</a:t>
            </a:r>
            <a:endParaRPr lang="ru-RU" sz="1200" dirty="0"/>
          </a:p>
          <a:p>
            <a:pPr algn="ctr"/>
            <a:r>
              <a:rPr lang="en-US" sz="1200" dirty="0"/>
              <a:t>14</a:t>
            </a:r>
            <a:r>
              <a:rPr lang="ru-RU" sz="1200" dirty="0"/>
              <a:t> мм</a:t>
            </a:r>
          </a:p>
          <a:p>
            <a:pPr algn="ctr"/>
            <a:endParaRPr lang="ru-RU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7074868" y="5879013"/>
            <a:ext cx="1451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PORTLAND NF</a:t>
            </a:r>
            <a:endParaRPr lang="ru-RU" sz="1200" dirty="0"/>
          </a:p>
          <a:p>
            <a:pPr algn="ctr"/>
            <a:r>
              <a:rPr lang="en-US" sz="1200" dirty="0"/>
              <a:t>14</a:t>
            </a:r>
            <a:r>
              <a:rPr lang="ru-RU" sz="1200" dirty="0"/>
              <a:t> мм</a:t>
            </a:r>
          </a:p>
          <a:p>
            <a:pPr algn="ctr"/>
            <a:endParaRPr lang="ru-RU" sz="1200" dirty="0"/>
          </a:p>
        </p:txBody>
      </p:sp>
      <p:sp>
        <p:nvSpPr>
          <p:cNvPr id="53" name="TextBox 52"/>
          <p:cNvSpPr txBox="1"/>
          <p:nvPr/>
        </p:nvSpPr>
        <p:spPr>
          <a:xfrm>
            <a:off x="4408165" y="5920324"/>
            <a:ext cx="1149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BRISBANE NF</a:t>
            </a:r>
            <a:endParaRPr lang="ru-RU" sz="1200" dirty="0"/>
          </a:p>
          <a:p>
            <a:pPr algn="ctr"/>
            <a:r>
              <a:rPr lang="en-US" sz="1200" dirty="0"/>
              <a:t>14</a:t>
            </a:r>
            <a:r>
              <a:rPr lang="ru-RU" sz="1200" dirty="0"/>
              <a:t> мм</a:t>
            </a:r>
          </a:p>
          <a:p>
            <a:pPr algn="ctr"/>
            <a:endParaRPr lang="ru-RU" sz="1200" dirty="0"/>
          </a:p>
        </p:txBody>
      </p:sp>
      <p:sp>
        <p:nvSpPr>
          <p:cNvPr id="55" name="Заголовок 1">
            <a:extLst>
              <a:ext uri="{FF2B5EF4-FFF2-40B4-BE49-F238E27FC236}">
                <a16:creationId xmlns:a16="http://schemas.microsoft.com/office/drawing/2014/main" id="{2286CD9A-1B14-4F3E-ACEB-6B76DBD55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741" y="275270"/>
            <a:ext cx="6559319" cy="445734"/>
          </a:xfrm>
        </p:spPr>
        <p:txBody>
          <a:bodyPr>
            <a:normAutofit/>
          </a:bodyPr>
          <a:lstStyle/>
          <a:p>
            <a:r>
              <a:rPr lang="ru-RU" sz="1400" b="1" dirty="0" err="1">
                <a:latin typeface="+mn-lt"/>
              </a:rPr>
              <a:t>Планограмма</a:t>
            </a:r>
            <a:r>
              <a:rPr lang="ru-RU" sz="1400" b="1" dirty="0">
                <a:latin typeface="+mn-lt"/>
              </a:rPr>
              <a:t> выставки плитки на крестовом стенде</a:t>
            </a:r>
          </a:p>
        </p:txBody>
      </p:sp>
    </p:spTree>
    <p:extLst>
      <p:ext uri="{BB962C8B-B14F-4D97-AF65-F5344CB8AC3E}">
        <p14:creationId xmlns:p14="http://schemas.microsoft.com/office/powerpoint/2010/main" val="3592562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513" y="3580318"/>
            <a:ext cx="879091" cy="8790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073" y="3570908"/>
            <a:ext cx="879091" cy="8790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02" y="1658744"/>
            <a:ext cx="864497" cy="86449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2872" y="1640775"/>
            <a:ext cx="864497" cy="86449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359" y="2602656"/>
            <a:ext cx="879091" cy="8790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18" y="692696"/>
            <a:ext cx="879091" cy="879091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778" y="1146688"/>
            <a:ext cx="1297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Manus </a:t>
            </a:r>
            <a:r>
              <a:rPr lang="en-US" sz="1200" dirty="0" err="1"/>
              <a:t>tonga</a:t>
            </a:r>
            <a:r>
              <a:rPr lang="en-US" sz="1200" dirty="0"/>
              <a:t> carbon NF</a:t>
            </a:r>
            <a:r>
              <a:rPr lang="ru-RU" sz="1200" dirty="0"/>
              <a:t> 14 мм</a:t>
            </a:r>
          </a:p>
          <a:p>
            <a:pPr algn="ctr"/>
            <a:endParaRPr lang="ru-RU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-51014" y="3100006"/>
            <a:ext cx="1287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Manus </a:t>
            </a:r>
            <a:r>
              <a:rPr lang="en-US" sz="1200" dirty="0" err="1"/>
              <a:t>samoa</a:t>
            </a:r>
            <a:r>
              <a:rPr lang="en-US" sz="1200" dirty="0"/>
              <a:t> NF</a:t>
            </a:r>
            <a:endParaRPr lang="ru-RU" sz="1200" dirty="0"/>
          </a:p>
          <a:p>
            <a:pPr algn="ctr"/>
            <a:r>
              <a:rPr lang="ru-RU" sz="1200" dirty="0"/>
              <a:t>14 мм</a:t>
            </a:r>
          </a:p>
          <a:p>
            <a:pPr algn="ctr"/>
            <a:endParaRPr lang="ru-RU" sz="1200" dirty="0"/>
          </a:p>
        </p:txBody>
      </p:sp>
      <p:sp>
        <p:nvSpPr>
          <p:cNvPr id="19" name="TextBox 18"/>
          <p:cNvSpPr txBox="1"/>
          <p:nvPr/>
        </p:nvSpPr>
        <p:spPr>
          <a:xfrm>
            <a:off x="25912" y="1949192"/>
            <a:ext cx="1221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Manus </a:t>
            </a:r>
            <a:r>
              <a:rPr lang="en-US" sz="1200" dirty="0" err="1"/>
              <a:t>kyra</a:t>
            </a:r>
            <a:r>
              <a:rPr lang="en-US" sz="1200" dirty="0"/>
              <a:t> carbon  NF</a:t>
            </a:r>
            <a:r>
              <a:rPr lang="ru-RU" sz="1200" dirty="0"/>
              <a:t> </a:t>
            </a:r>
          </a:p>
          <a:p>
            <a:pPr algn="ctr"/>
            <a:r>
              <a:rPr lang="ru-RU" sz="1200" dirty="0"/>
              <a:t>14 мм</a:t>
            </a:r>
          </a:p>
          <a:p>
            <a:pPr algn="ctr"/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-39398" y="4834947"/>
            <a:ext cx="13146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Chelsea</a:t>
            </a:r>
          </a:p>
          <a:p>
            <a:pPr algn="ctr"/>
            <a:r>
              <a:rPr lang="en-US" sz="1200" dirty="0"/>
              <a:t>NF</a:t>
            </a:r>
            <a:r>
              <a:rPr lang="ru-RU" sz="1200" dirty="0"/>
              <a:t> 14 мм</a:t>
            </a:r>
          </a:p>
          <a:p>
            <a:pPr algn="ctr"/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3069176" y="1958604"/>
            <a:ext cx="1030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Manus </a:t>
            </a:r>
            <a:r>
              <a:rPr lang="en-US" sz="1200" dirty="0" err="1"/>
              <a:t>salina</a:t>
            </a:r>
            <a:r>
              <a:rPr lang="en-US" sz="1200" dirty="0"/>
              <a:t> carbon  NF</a:t>
            </a:r>
            <a:r>
              <a:rPr lang="ru-RU" sz="1200" dirty="0"/>
              <a:t> 14 мм</a:t>
            </a:r>
          </a:p>
          <a:p>
            <a:pPr algn="ctr"/>
            <a:endParaRPr lang="ru-RU" sz="1200" dirty="0"/>
          </a:p>
        </p:txBody>
      </p:sp>
      <p:sp>
        <p:nvSpPr>
          <p:cNvPr id="22" name="TextBox 21"/>
          <p:cNvSpPr txBox="1"/>
          <p:nvPr/>
        </p:nvSpPr>
        <p:spPr>
          <a:xfrm>
            <a:off x="2927229" y="3846424"/>
            <a:ext cx="11854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Manus java carbon  NF</a:t>
            </a:r>
            <a:r>
              <a:rPr lang="ru-RU" sz="1200" dirty="0"/>
              <a:t> </a:t>
            </a:r>
          </a:p>
          <a:p>
            <a:pPr algn="ctr"/>
            <a:r>
              <a:rPr lang="ru-RU" sz="1200" dirty="0"/>
              <a:t>14 мм</a:t>
            </a:r>
          </a:p>
          <a:p>
            <a:pPr algn="ctr"/>
            <a:endParaRPr lang="ru-RU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50259" y="3899807"/>
            <a:ext cx="1173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Manus </a:t>
            </a:r>
            <a:r>
              <a:rPr lang="en-US" sz="1200" dirty="0" err="1"/>
              <a:t>banda</a:t>
            </a:r>
            <a:r>
              <a:rPr lang="en-US" sz="1200" dirty="0"/>
              <a:t> carbon  NF</a:t>
            </a:r>
            <a:r>
              <a:rPr lang="ru-RU" sz="1200" dirty="0"/>
              <a:t> </a:t>
            </a:r>
          </a:p>
          <a:p>
            <a:pPr algn="ctr"/>
            <a:r>
              <a:rPr lang="ru-RU" sz="1200" dirty="0"/>
              <a:t>14 мм</a:t>
            </a:r>
          </a:p>
          <a:p>
            <a:pPr algn="ctr"/>
            <a:endParaRPr lang="ru-RU" sz="1200" dirty="0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49BE5387-1CF0-4C14-AEB4-656EDEBE9F9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18" y="5485906"/>
            <a:ext cx="886786" cy="895422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B57CFEA-BEFC-4EC3-8968-70332A96C0A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692" y="2612522"/>
            <a:ext cx="867622" cy="88061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F7ACE9EF-AA08-4E18-88A2-1BEF8B2E3D1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32" y="5494595"/>
            <a:ext cx="870837" cy="879847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E3D38BC-8BEF-42BC-BF94-E3646FB3BE56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926" y="4549963"/>
            <a:ext cx="886137" cy="87317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DB98B27-4EF2-4FEF-996A-82398DCAC9F8}"/>
              </a:ext>
            </a:extLst>
          </p:cNvPr>
          <p:cNvSpPr txBox="1"/>
          <p:nvPr/>
        </p:nvSpPr>
        <p:spPr>
          <a:xfrm>
            <a:off x="3050156" y="2949233"/>
            <a:ext cx="93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Aarhus rot bunt NF</a:t>
            </a:r>
            <a:r>
              <a:rPr lang="ru-RU" sz="1200" dirty="0"/>
              <a:t> </a:t>
            </a:r>
          </a:p>
          <a:p>
            <a:pPr algn="ctr"/>
            <a:r>
              <a:rPr lang="ru-RU" sz="1200" dirty="0"/>
              <a:t>14 мм</a:t>
            </a:r>
          </a:p>
          <a:p>
            <a:pPr algn="ctr"/>
            <a:endParaRPr lang="ru-RU" sz="1200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CECCED5-4CF5-4E1B-AFA5-E8279F13ADBF}"/>
              </a:ext>
            </a:extLst>
          </p:cNvPr>
          <p:cNvSpPr txBox="1"/>
          <p:nvPr/>
        </p:nvSpPr>
        <p:spPr>
          <a:xfrm>
            <a:off x="3100408" y="4730305"/>
            <a:ext cx="948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Aarhus </a:t>
            </a:r>
            <a:r>
              <a:rPr lang="en-US" sz="1200" dirty="0" err="1"/>
              <a:t>weisgrau</a:t>
            </a:r>
            <a:r>
              <a:rPr lang="en-US" sz="1200" dirty="0"/>
              <a:t> NF</a:t>
            </a:r>
            <a:r>
              <a:rPr lang="ru-RU" sz="1200" dirty="0"/>
              <a:t> 14 мм</a:t>
            </a:r>
          </a:p>
          <a:p>
            <a:pPr algn="ctr"/>
            <a:endParaRPr lang="ru-RU" sz="12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8CD9A9E-381B-49FD-9B8B-74CB7830C80C}"/>
              </a:ext>
            </a:extLst>
          </p:cNvPr>
          <p:cNvSpPr txBox="1"/>
          <p:nvPr/>
        </p:nvSpPr>
        <p:spPr>
          <a:xfrm>
            <a:off x="25586" y="5718128"/>
            <a:ext cx="13181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Aarhus </a:t>
            </a:r>
            <a:r>
              <a:rPr lang="en-US" sz="1200" dirty="0" err="1"/>
              <a:t>blau</a:t>
            </a:r>
            <a:r>
              <a:rPr lang="en-US" sz="1200" dirty="0"/>
              <a:t> bunt NF</a:t>
            </a:r>
            <a:r>
              <a:rPr lang="ru-RU" sz="1200" dirty="0"/>
              <a:t> 14 мм</a:t>
            </a:r>
          </a:p>
          <a:p>
            <a:pPr algn="ctr"/>
            <a:endParaRPr lang="ru-RU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7521AE8-AFA9-480F-9086-E1EB884D0ABE}"/>
              </a:ext>
            </a:extLst>
          </p:cNvPr>
          <p:cNvSpPr txBox="1"/>
          <p:nvPr/>
        </p:nvSpPr>
        <p:spPr>
          <a:xfrm>
            <a:off x="3120450" y="5714829"/>
            <a:ext cx="9965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Aarhus </a:t>
            </a:r>
            <a:r>
              <a:rPr lang="en-US" sz="1200" dirty="0" err="1"/>
              <a:t>siberschwarz</a:t>
            </a:r>
            <a:r>
              <a:rPr lang="en-US" sz="1200" dirty="0"/>
              <a:t> NF</a:t>
            </a:r>
            <a:r>
              <a:rPr lang="ru-RU" sz="1200" dirty="0"/>
              <a:t> 14 мм</a:t>
            </a:r>
          </a:p>
          <a:p>
            <a:pPr algn="ctr"/>
            <a:endParaRPr lang="ru-RU" sz="1200" dirty="0"/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680" y="2617062"/>
            <a:ext cx="894652" cy="870526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393" y="3541394"/>
            <a:ext cx="894652" cy="870526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220" y="3541394"/>
            <a:ext cx="894652" cy="87052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702" y="715770"/>
            <a:ext cx="895820" cy="87166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524" y="715770"/>
            <a:ext cx="895820" cy="87166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340" y="1647298"/>
            <a:ext cx="895820" cy="87166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318" y="1647298"/>
            <a:ext cx="895820" cy="87166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5452" y="2603977"/>
            <a:ext cx="895820" cy="871663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906" y="4472922"/>
            <a:ext cx="895820" cy="871663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7282392" y="2897592"/>
            <a:ext cx="11681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MOORBRAND</a:t>
            </a:r>
          </a:p>
          <a:p>
            <a:pPr algn="ctr"/>
            <a:r>
              <a:rPr lang="en-US" sz="1200" dirty="0"/>
              <a:t> </a:t>
            </a:r>
            <a:r>
              <a:rPr lang="en-US" sz="1200" dirty="0" err="1"/>
              <a:t>torf</a:t>
            </a:r>
            <a:r>
              <a:rPr lang="en-US" sz="1200" dirty="0"/>
              <a:t>-bunt NF</a:t>
            </a:r>
            <a:r>
              <a:rPr lang="ru-RU" sz="1200" dirty="0"/>
              <a:t> 14 мм</a:t>
            </a:r>
          </a:p>
          <a:p>
            <a:pPr algn="ctr"/>
            <a:endParaRPr lang="ru-RU" sz="1200" dirty="0"/>
          </a:p>
        </p:txBody>
      </p:sp>
      <p:sp>
        <p:nvSpPr>
          <p:cNvPr id="42" name="TextBox 41"/>
          <p:cNvSpPr txBox="1"/>
          <p:nvPr/>
        </p:nvSpPr>
        <p:spPr>
          <a:xfrm>
            <a:off x="7198320" y="1015435"/>
            <a:ext cx="1233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GEESTBRAND bunt-</a:t>
            </a:r>
            <a:r>
              <a:rPr lang="en-US" sz="1200" dirty="0" err="1"/>
              <a:t>weiss</a:t>
            </a:r>
            <a:r>
              <a:rPr lang="en-US" sz="1200" dirty="0"/>
              <a:t> NF</a:t>
            </a:r>
            <a:r>
              <a:rPr lang="ru-RU" sz="1200" dirty="0"/>
              <a:t> 14 мм</a:t>
            </a:r>
          </a:p>
          <a:p>
            <a:pPr algn="ctr"/>
            <a:endParaRPr lang="ru-RU" sz="1200" dirty="0"/>
          </a:p>
        </p:txBody>
      </p:sp>
      <p:sp>
        <p:nvSpPr>
          <p:cNvPr id="43" name="TextBox 42"/>
          <p:cNvSpPr txBox="1"/>
          <p:nvPr/>
        </p:nvSpPr>
        <p:spPr>
          <a:xfrm>
            <a:off x="7228912" y="3924145"/>
            <a:ext cx="133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FORMBACK rot-</a:t>
            </a:r>
            <a:r>
              <a:rPr lang="en-US" sz="1200" dirty="0" err="1"/>
              <a:t>braun</a:t>
            </a:r>
            <a:r>
              <a:rPr lang="en-US" sz="1200" dirty="0"/>
              <a:t> NF</a:t>
            </a:r>
            <a:r>
              <a:rPr lang="ru-RU" sz="1200" dirty="0"/>
              <a:t> 14 мм</a:t>
            </a:r>
          </a:p>
          <a:p>
            <a:pPr algn="ctr"/>
            <a:endParaRPr lang="ru-RU" sz="1200" dirty="0"/>
          </a:p>
        </p:txBody>
      </p:sp>
      <p:sp>
        <p:nvSpPr>
          <p:cNvPr id="44" name="TextBox 43"/>
          <p:cNvSpPr txBox="1"/>
          <p:nvPr/>
        </p:nvSpPr>
        <p:spPr>
          <a:xfrm>
            <a:off x="4211880" y="3868041"/>
            <a:ext cx="1240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FORMBACK  </a:t>
            </a:r>
            <a:r>
              <a:rPr lang="en-US" sz="1200" dirty="0" err="1"/>
              <a:t>hellrot</a:t>
            </a:r>
            <a:r>
              <a:rPr lang="en-US" sz="1200" dirty="0"/>
              <a:t>-bunt NF</a:t>
            </a:r>
            <a:r>
              <a:rPr lang="ru-RU" sz="1200" dirty="0"/>
              <a:t> 14 мм</a:t>
            </a:r>
          </a:p>
          <a:p>
            <a:pPr algn="ctr"/>
            <a:endParaRPr lang="ru-RU" sz="1200" dirty="0"/>
          </a:p>
        </p:txBody>
      </p:sp>
      <p:sp>
        <p:nvSpPr>
          <p:cNvPr id="45" name="TextBox 44"/>
          <p:cNvSpPr txBox="1"/>
          <p:nvPr/>
        </p:nvSpPr>
        <p:spPr>
          <a:xfrm>
            <a:off x="4234522" y="1009174"/>
            <a:ext cx="12035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GEESTBRAND </a:t>
            </a:r>
            <a:r>
              <a:rPr lang="en-US" sz="1200" dirty="0" err="1"/>
              <a:t>felsgrau</a:t>
            </a:r>
            <a:r>
              <a:rPr lang="en-US" sz="1200" dirty="0"/>
              <a:t> NF</a:t>
            </a:r>
            <a:r>
              <a:rPr lang="ru-RU" sz="1200" dirty="0"/>
              <a:t> </a:t>
            </a:r>
          </a:p>
          <a:p>
            <a:pPr algn="ctr"/>
            <a:r>
              <a:rPr lang="ru-RU" sz="1200" dirty="0"/>
              <a:t>14 мм</a:t>
            </a:r>
          </a:p>
          <a:p>
            <a:pPr algn="ctr"/>
            <a:endParaRPr lang="ru-RU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4150000" y="2920040"/>
            <a:ext cx="13189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DYKBRAND </a:t>
            </a:r>
          </a:p>
          <a:p>
            <a:pPr algn="ctr"/>
            <a:r>
              <a:rPr lang="en-US" sz="1200" dirty="0" err="1"/>
              <a:t>Flamish</a:t>
            </a:r>
            <a:r>
              <a:rPr lang="en-US" sz="1200" dirty="0"/>
              <a:t>-bunt NF</a:t>
            </a:r>
            <a:r>
              <a:rPr lang="ru-RU" sz="1200" dirty="0"/>
              <a:t> 14 мм</a:t>
            </a:r>
          </a:p>
          <a:p>
            <a:pPr algn="ctr"/>
            <a:endParaRPr lang="ru-RU" sz="1200" dirty="0"/>
          </a:p>
        </p:txBody>
      </p:sp>
      <p:sp>
        <p:nvSpPr>
          <p:cNvPr id="47" name="TextBox 46"/>
          <p:cNvSpPr txBox="1"/>
          <p:nvPr/>
        </p:nvSpPr>
        <p:spPr>
          <a:xfrm>
            <a:off x="4226838" y="1949192"/>
            <a:ext cx="11818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MOORBRAND</a:t>
            </a:r>
          </a:p>
          <a:p>
            <a:pPr algn="ctr"/>
            <a:r>
              <a:rPr lang="en-US" sz="1200" dirty="0"/>
              <a:t> </a:t>
            </a:r>
            <a:r>
              <a:rPr lang="en-US" sz="1200" dirty="0" err="1"/>
              <a:t>lehm</a:t>
            </a:r>
            <a:r>
              <a:rPr lang="en-US" sz="1200" dirty="0"/>
              <a:t>-bunt NF</a:t>
            </a:r>
            <a:r>
              <a:rPr lang="ru-RU" sz="1200" dirty="0"/>
              <a:t> 14 мм</a:t>
            </a:r>
          </a:p>
          <a:p>
            <a:pPr algn="ctr"/>
            <a:endParaRPr lang="ru-RU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7179756" y="1883927"/>
            <a:ext cx="13837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MOORBRAND</a:t>
            </a:r>
          </a:p>
          <a:p>
            <a:pPr algn="ctr"/>
            <a:r>
              <a:rPr lang="en-US" sz="1200" dirty="0"/>
              <a:t> </a:t>
            </a:r>
            <a:r>
              <a:rPr lang="en-US" sz="1200" dirty="0" err="1"/>
              <a:t>sandgelb</a:t>
            </a:r>
            <a:r>
              <a:rPr lang="en-US" sz="1200" dirty="0"/>
              <a:t>-bunt NF</a:t>
            </a:r>
            <a:r>
              <a:rPr lang="ru-RU" sz="1200" dirty="0"/>
              <a:t> 14 мм</a:t>
            </a:r>
          </a:p>
          <a:p>
            <a:pPr algn="ctr"/>
            <a:endParaRPr lang="ru-RU" sz="1200" dirty="0"/>
          </a:p>
        </p:txBody>
      </p:sp>
      <p:sp>
        <p:nvSpPr>
          <p:cNvPr id="49" name="TextBox 48"/>
          <p:cNvSpPr txBox="1"/>
          <p:nvPr/>
        </p:nvSpPr>
        <p:spPr>
          <a:xfrm>
            <a:off x="4275327" y="4807893"/>
            <a:ext cx="1121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FORMBACK </a:t>
            </a:r>
            <a:r>
              <a:rPr lang="en-US" sz="1200" dirty="0" err="1"/>
              <a:t>buntgeflammt</a:t>
            </a:r>
            <a:r>
              <a:rPr lang="en-US" sz="1200" dirty="0"/>
              <a:t> NF</a:t>
            </a:r>
            <a:r>
              <a:rPr lang="ru-RU" sz="1200" dirty="0"/>
              <a:t> 14 мм</a:t>
            </a:r>
          </a:p>
          <a:p>
            <a:pPr algn="ctr"/>
            <a:endParaRPr lang="ru-RU" sz="12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32" y="4472922"/>
            <a:ext cx="873840" cy="881756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7249725" y="4781236"/>
            <a:ext cx="133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FEHNBRAND </a:t>
            </a:r>
            <a:r>
              <a:rPr lang="en-US" sz="1200" dirty="0" err="1"/>
              <a:t>buntgeflammt</a:t>
            </a:r>
            <a:r>
              <a:rPr lang="en-US" sz="1200" dirty="0"/>
              <a:t> NF</a:t>
            </a:r>
            <a:r>
              <a:rPr lang="ru-RU" sz="1200" dirty="0"/>
              <a:t> 14 мм</a:t>
            </a:r>
          </a:p>
          <a:p>
            <a:pPr algn="ctr"/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433" y="5415680"/>
            <a:ext cx="882440" cy="925517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>
            <a:off x="7198283" y="5744715"/>
            <a:ext cx="133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WIESMOOR</a:t>
            </a:r>
          </a:p>
          <a:p>
            <a:pPr algn="ctr"/>
            <a:r>
              <a:rPr lang="en-US" sz="1200" dirty="0"/>
              <a:t> </a:t>
            </a:r>
            <a:r>
              <a:rPr lang="en-US" sz="1200" dirty="0" err="1"/>
              <a:t>kohle</a:t>
            </a:r>
            <a:r>
              <a:rPr lang="en-US" sz="1200" dirty="0"/>
              <a:t>-bunt NF</a:t>
            </a:r>
            <a:r>
              <a:rPr lang="ru-RU" sz="1200" dirty="0"/>
              <a:t> </a:t>
            </a:r>
          </a:p>
          <a:p>
            <a:pPr algn="ctr"/>
            <a:r>
              <a:rPr lang="ru-RU" sz="1200" dirty="0"/>
              <a:t>14 мм</a:t>
            </a:r>
          </a:p>
          <a:p>
            <a:pPr algn="ctr"/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906" y="5420923"/>
            <a:ext cx="896246" cy="919180"/>
          </a:xfrm>
          <a:prstGeom prst="rect">
            <a:avLst/>
          </a:prstGeom>
        </p:spPr>
      </p:pic>
      <p:sp>
        <p:nvSpPr>
          <p:cNvPr id="78" name="TextBox 77"/>
          <p:cNvSpPr txBox="1"/>
          <p:nvPr/>
        </p:nvSpPr>
        <p:spPr>
          <a:xfrm>
            <a:off x="4168686" y="5822002"/>
            <a:ext cx="133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WIESMOOR</a:t>
            </a:r>
          </a:p>
          <a:p>
            <a:pPr algn="ctr"/>
            <a:r>
              <a:rPr lang="en-US" sz="1200" dirty="0"/>
              <a:t> </a:t>
            </a:r>
            <a:r>
              <a:rPr lang="en-US" sz="1200" dirty="0" err="1"/>
              <a:t>rotblau</a:t>
            </a:r>
            <a:r>
              <a:rPr lang="en-US" sz="1200" dirty="0"/>
              <a:t>-bunt NF</a:t>
            </a:r>
            <a:r>
              <a:rPr lang="ru-RU" sz="1200" dirty="0"/>
              <a:t> 14 мм</a:t>
            </a:r>
          </a:p>
          <a:p>
            <a:pPr algn="ctr"/>
            <a:endParaRPr lang="ru-RU" sz="1200" dirty="0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6532" y="692696"/>
            <a:ext cx="862507" cy="879091"/>
          </a:xfrm>
          <a:prstGeom prst="rect">
            <a:avLst/>
          </a:prstGeom>
        </p:spPr>
      </p:pic>
      <p:sp>
        <p:nvSpPr>
          <p:cNvPr id="79" name="TextBox 78"/>
          <p:cNvSpPr txBox="1"/>
          <p:nvPr/>
        </p:nvSpPr>
        <p:spPr>
          <a:xfrm>
            <a:off x="3006381" y="1140287"/>
            <a:ext cx="1144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Manus </a:t>
            </a:r>
            <a:r>
              <a:rPr lang="en-US" sz="1200" dirty="0" err="1"/>
              <a:t>tonga</a:t>
            </a:r>
            <a:r>
              <a:rPr lang="en-US" sz="1200" dirty="0"/>
              <a:t> NF</a:t>
            </a:r>
            <a:r>
              <a:rPr lang="ru-RU" sz="1200" dirty="0"/>
              <a:t> 14 мм</a:t>
            </a:r>
          </a:p>
          <a:p>
            <a:pPr algn="ctr"/>
            <a:endParaRPr lang="ru-RU" sz="1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104B0C-AD76-4210-B0AD-6152C4368760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259" y="4557980"/>
            <a:ext cx="879091" cy="879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788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Рисунок 1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2"/>
            <a:ext cx="3121909" cy="498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12777" y="3907004"/>
            <a:ext cx="4752528" cy="2319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904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048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4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9048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9048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1" i="0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Дополнительная программа:</a:t>
            </a:r>
          </a:p>
          <a:p>
            <a:pPr marL="0" marR="0" lvl="0" indent="90488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штучных образцов других плиток. Каждая плитка должна быть подписана на оборотной стороне названием производителя, сорта и цвета.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054758" y="6111262"/>
            <a:ext cx="2300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90488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 2 пример подписи плитки</a:t>
            </a:r>
            <a:endParaRPr lang="ru-RU" altLang="ru-RU" sz="120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63410DA-7235-45C3-8313-811753DA1895}"/>
              </a:ext>
            </a:extLst>
          </p:cNvPr>
          <p:cNvSpPr/>
          <p:nvPr/>
        </p:nvSpPr>
        <p:spPr>
          <a:xfrm>
            <a:off x="503041" y="1148982"/>
            <a:ext cx="4572000" cy="361374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904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Обязательная программа:</a:t>
            </a:r>
          </a:p>
          <a:p>
            <a:pPr lvl="0" indent="904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400" b="1" dirty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Штучные образцы плитки, дублирующие плитку, расположенную на стенде или выставке:</a:t>
            </a:r>
            <a:endParaRPr lang="ru-RU" altLang="ru-RU" sz="1400" dirty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• обязательное поддерживаемое количество - 4 штуки</a:t>
            </a:r>
            <a:endParaRPr lang="ru-RU" altLang="ru-RU" sz="1400" dirty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• каждая плитка должна быть подписана на обратной стороне названием производителя, сорта и цвета.</a:t>
            </a:r>
            <a:endParaRPr lang="ru-RU" altLang="ru-RU" sz="1400" dirty="0"/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Например:</a:t>
            </a:r>
          </a:p>
          <a:p>
            <a:pPr lvl="0" indent="9048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вида угловой клинкерной плитки, </a:t>
            </a:r>
          </a:p>
          <a:p>
            <a:pPr lvl="0" indent="90488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вид ручной формовки.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altLang="ru-RU" sz="1400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D3678D2C-5297-40DD-BF41-3F3A14A0D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602684"/>
            <a:ext cx="6347048" cy="546298"/>
          </a:xfrm>
        </p:spPr>
        <p:txBody>
          <a:bodyPr>
            <a:normAutofit/>
          </a:bodyPr>
          <a:lstStyle/>
          <a:p>
            <a:r>
              <a:rPr lang="ru-RU" sz="1400" b="1" dirty="0"/>
              <a:t>Плитка керамическая и ручной формовки.</a:t>
            </a:r>
          </a:p>
        </p:txBody>
      </p:sp>
    </p:spTree>
    <p:extLst>
      <p:ext uri="{BB962C8B-B14F-4D97-AF65-F5344CB8AC3E}">
        <p14:creationId xmlns:p14="http://schemas.microsoft.com/office/powerpoint/2010/main" val="3480115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411760" y="1214871"/>
            <a:ext cx="415120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Рекламные материалы по облицовочной плитке </a:t>
            </a:r>
            <a:endParaRPr kumimoji="0" lang="ru-RU" altLang="ru-RU" sz="1400" b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90488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3073" name="Рисунок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589"/>
          <a:stretch/>
        </p:blipFill>
        <p:spPr bwMode="auto">
          <a:xfrm>
            <a:off x="1331640" y="2085171"/>
            <a:ext cx="1944216" cy="24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02"/>
          <a:stretch/>
        </p:blipFill>
        <p:spPr bwMode="auto">
          <a:xfrm>
            <a:off x="4067944" y="2229187"/>
            <a:ext cx="1348204" cy="24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547664" y="4600837"/>
            <a:ext cx="133634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20 каталогов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50565" y="4677935"/>
            <a:ext cx="90441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 листовок</a:t>
            </a:r>
            <a:endParaRPr lang="ru-RU" sz="1100" dirty="0"/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C32946F-943C-4A01-A267-8B0F0B469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616" y="602684"/>
            <a:ext cx="6347048" cy="546298"/>
          </a:xfrm>
        </p:spPr>
        <p:txBody>
          <a:bodyPr>
            <a:normAutofit/>
          </a:bodyPr>
          <a:lstStyle/>
          <a:p>
            <a:r>
              <a:rPr lang="ru-RU" sz="1400" b="1" dirty="0"/>
              <a:t>Плитка керамическая и ручной формовки.</a:t>
            </a:r>
          </a:p>
        </p:txBody>
      </p:sp>
      <p:pic>
        <p:nvPicPr>
          <p:cNvPr id="11" name="Рисунок 4">
            <a:extLst>
              <a:ext uri="{FF2B5EF4-FFF2-40B4-BE49-F238E27FC236}">
                <a16:creationId xmlns:a16="http://schemas.microsoft.com/office/drawing/2014/main" id="{9DA55D32-FCDB-4537-AF68-1E920CEEE0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563"/>
          <a:stretch/>
        </p:blipFill>
        <p:spPr bwMode="auto">
          <a:xfrm>
            <a:off x="6282726" y="2273378"/>
            <a:ext cx="1341512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C2C6AB9C-6D70-4EF9-ADBE-A96D344671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8766" y="4679558"/>
            <a:ext cx="133634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10 каталогов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0894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619875" y="3427874"/>
            <a:ext cx="4932548" cy="19236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90488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1400" b="1" dirty="0" err="1"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kumimoji="0" lang="ru-RU" altLang="ru-RU" sz="1400" b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ланограмма</a:t>
            </a:r>
            <a:r>
              <a:rPr kumimoji="0" lang="ru-RU" altLang="ru-RU" sz="1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выставки кирпича: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штучные образцы, имитирующие кладку, 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• обязательное поддерживаемое количество -  4 штуки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• каждый кирпич должен быть подписан на обратной стороне названием производителя, сорта и цвета.</a:t>
            </a: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/>
          <a:stretch>
            <a:fillRect/>
          </a:stretch>
        </p:blipFill>
        <p:spPr>
          <a:xfrm>
            <a:off x="4554353" y="1475202"/>
            <a:ext cx="4237193" cy="2433851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719572" y="1394227"/>
            <a:ext cx="3852428" cy="199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Обязательная программа:</a:t>
            </a:r>
          </a:p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Выставка в ячейках: 10 видов кирпича ручной формовки и 14 видов клинкерного кирпича. Каждый кирпич должен быть подписан на оборотной стороне названием производителя, сорта и цвета.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12160" y="3645024"/>
            <a:ext cx="2452655" cy="688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90170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90170">
              <a:lnSpc>
                <a:spcPct val="107000"/>
              </a:lnSpc>
              <a:spcAft>
                <a:spcPts val="800"/>
              </a:spcAft>
            </a:pPr>
            <a:r>
              <a:rPr lang="ru-RU" sz="12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Рис. 3 пример подписи кирпича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A206039-19C3-4E79-BD1E-E61C277D2EB2}"/>
              </a:ext>
            </a:extLst>
          </p:cNvPr>
          <p:cNvSpPr/>
          <p:nvPr/>
        </p:nvSpPr>
        <p:spPr>
          <a:xfrm>
            <a:off x="619875" y="5125577"/>
            <a:ext cx="5177680" cy="13515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0488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Дополнительная программа: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Выставка всех образцов кирпича. Каждый кирпич должен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400" dirty="0">
                <a:ea typeface="Calibri" panose="020F0502020204030204" pitchFamily="34" charset="0"/>
                <a:cs typeface="Times New Roman" panose="02020603050405020304" pitchFamily="18" charset="0"/>
              </a:rPr>
              <a:t>быть подписан на обратной стороне названием производителя, сорта и цвета.</a:t>
            </a: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216631F-ECD1-4A34-986B-2BDCA40280A7}"/>
              </a:ext>
            </a:extLst>
          </p:cNvPr>
          <p:cNvSpPr txBox="1">
            <a:spLocks/>
          </p:cNvSpPr>
          <p:nvPr/>
        </p:nvSpPr>
        <p:spPr>
          <a:xfrm>
            <a:off x="2699792" y="676374"/>
            <a:ext cx="352839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indent="90488" algn="l" eaLnBrk="0" fontAlgn="base" hangingPunct="0">
              <a:spcAft>
                <a:spcPct val="0"/>
              </a:spcAft>
            </a:pPr>
            <a:r>
              <a:rPr lang="ru-RU" sz="1400" b="1" dirty="0"/>
              <a:t>Кирпич клинкерный и ручной формовки. </a:t>
            </a:r>
            <a:r>
              <a:rPr lang="ru-RU" alt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1400" b="1" dirty="0"/>
          </a:p>
          <a:p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330171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96" y="3645325"/>
            <a:ext cx="947128" cy="9219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653" y="4780507"/>
            <a:ext cx="915631" cy="9805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96"/>
          <a:stretch/>
        </p:blipFill>
        <p:spPr>
          <a:xfrm>
            <a:off x="2990806" y="3645328"/>
            <a:ext cx="905481" cy="9219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992"/>
          <a:stretch/>
        </p:blipFill>
        <p:spPr>
          <a:xfrm>
            <a:off x="7684344" y="3645325"/>
            <a:ext cx="894021" cy="9219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331"/>
          <a:stretch/>
        </p:blipFill>
        <p:spPr>
          <a:xfrm>
            <a:off x="6032704" y="4755038"/>
            <a:ext cx="909461" cy="9805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53" y="2548079"/>
            <a:ext cx="949793" cy="91532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22" y="2542193"/>
            <a:ext cx="901861" cy="91532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169353" y="1412776"/>
            <a:ext cx="906968" cy="94976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366" y="4752404"/>
            <a:ext cx="950407" cy="980534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9158"/>
          <a:stretch/>
        </p:blipFill>
        <p:spPr>
          <a:xfrm flipH="1">
            <a:off x="573882" y="1412779"/>
            <a:ext cx="982999" cy="94976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486" y="4780506"/>
            <a:ext cx="950407" cy="98053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704" t="-30768" r="-12758" b="-6998"/>
          <a:stretch/>
        </p:blipFill>
        <p:spPr>
          <a:xfrm flipH="1">
            <a:off x="1043608" y="4495446"/>
            <a:ext cx="1111350" cy="130981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54" y="1412776"/>
            <a:ext cx="950406" cy="94976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980" y="1412776"/>
            <a:ext cx="949844" cy="949761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95" y="4780505"/>
            <a:ext cx="950408" cy="98053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165" y="1412778"/>
            <a:ext cx="953927" cy="949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807" y="1412777"/>
            <a:ext cx="906587" cy="94976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161" y="3645326"/>
            <a:ext cx="958929" cy="921900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85" y="3645327"/>
            <a:ext cx="905495" cy="921901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8696" y="2542193"/>
            <a:ext cx="947128" cy="91532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694" y="2542193"/>
            <a:ext cx="906594" cy="915320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264" y="3645327"/>
            <a:ext cx="908057" cy="92190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344" y="2544827"/>
            <a:ext cx="894021" cy="91532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4070" y="2542193"/>
            <a:ext cx="913282" cy="915320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53" y="3656478"/>
            <a:ext cx="949793" cy="921901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164" y="2542193"/>
            <a:ext cx="953927" cy="915320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344" y="1412776"/>
            <a:ext cx="884516" cy="949761"/>
          </a:xfrm>
          <a:prstGeom prst="rect">
            <a:avLst/>
          </a:prstGeom>
        </p:spPr>
      </p:pic>
      <p:sp>
        <p:nvSpPr>
          <p:cNvPr id="58" name="Заголовок 1">
            <a:extLst>
              <a:ext uri="{FF2B5EF4-FFF2-40B4-BE49-F238E27FC236}">
                <a16:creationId xmlns:a16="http://schemas.microsoft.com/office/drawing/2014/main" id="{2216631F-ECD1-4A34-986B-2BDCA40280A7}"/>
              </a:ext>
            </a:extLst>
          </p:cNvPr>
          <p:cNvSpPr txBox="1">
            <a:spLocks/>
          </p:cNvSpPr>
          <p:nvPr/>
        </p:nvSpPr>
        <p:spPr>
          <a:xfrm>
            <a:off x="2699792" y="676374"/>
            <a:ext cx="3528392" cy="562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indent="90488" algn="l" eaLnBrk="0" fontAlgn="base" hangingPunct="0">
              <a:spcAft>
                <a:spcPct val="0"/>
              </a:spcAft>
            </a:pPr>
            <a:r>
              <a:rPr lang="ru-RU" sz="1400" b="1" dirty="0"/>
              <a:t>Кирпич клинкерный и ручной формовки. </a:t>
            </a:r>
            <a:r>
              <a:rPr lang="ru-RU" altLang="ru-RU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1400" b="1" dirty="0"/>
          </a:p>
          <a:p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val="22921688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42776</TotalTime>
  <Words>938</Words>
  <Application>Microsoft Office PowerPoint</Application>
  <PresentationFormat>Экран (4:3)</PresentationFormat>
  <Paragraphs>213</Paragraphs>
  <Slides>18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РУКОВОДСТВО ПОЛЬЗОВАТЕЛЯ «Мерчандайзинг торгового зала»</vt:lpstr>
      <vt:lpstr>Презентация PowerPoint</vt:lpstr>
      <vt:lpstr>Плитка керамическая и ручной формовки.</vt:lpstr>
      <vt:lpstr>Планограмма выставки плитки на крестовом стенде</vt:lpstr>
      <vt:lpstr>Презентация PowerPoint</vt:lpstr>
      <vt:lpstr>Плитка керамическая и ручной формовки.</vt:lpstr>
      <vt:lpstr>Плитка керамическая и ручной формовки.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Керамическая черепица.</vt:lpstr>
      <vt:lpstr>Керамическая черепица.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Лапшина</dc:creator>
  <cp:lastModifiedBy>Юлия Бриль</cp:lastModifiedBy>
  <cp:revision>258</cp:revision>
  <cp:lastPrinted>2019-06-19T13:18:43Z</cp:lastPrinted>
  <dcterms:created xsi:type="dcterms:W3CDTF">2015-12-23T09:39:50Z</dcterms:created>
  <dcterms:modified xsi:type="dcterms:W3CDTF">2019-06-20T10:51:16Z</dcterms:modified>
</cp:coreProperties>
</file>