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581" r:id="rId2"/>
    <p:sldId id="579" r:id="rId3"/>
    <p:sldId id="566" r:id="rId4"/>
  </p:sldIdLst>
  <p:sldSz cx="9144000" cy="6858000" type="screen4x3"/>
  <p:notesSz cx="7099300" cy="102346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D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23" autoAdjust="0"/>
    <p:restoredTop sz="91930" autoAdjust="0"/>
  </p:normalViewPr>
  <p:slideViewPr>
    <p:cSldViewPr>
      <p:cViewPr varScale="1">
        <p:scale>
          <a:sx n="105" d="100"/>
          <a:sy n="105" d="100"/>
        </p:scale>
        <p:origin x="139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76363" cy="511731"/>
          </a:xfrm>
          <a:prstGeom prst="rect">
            <a:avLst/>
          </a:prstGeom>
        </p:spPr>
        <p:txBody>
          <a:bodyPr vert="horz" lIns="99032" tIns="49516" rIns="99032" bIns="49516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1296" y="2"/>
            <a:ext cx="3076363" cy="511731"/>
          </a:xfrm>
          <a:prstGeom prst="rect">
            <a:avLst/>
          </a:prstGeom>
        </p:spPr>
        <p:txBody>
          <a:bodyPr vert="horz" lIns="99032" tIns="49516" rIns="99032" bIns="49516" rtlCol="0"/>
          <a:lstStyle>
            <a:lvl1pPr algn="r">
              <a:defRPr sz="1300"/>
            </a:lvl1pPr>
          </a:lstStyle>
          <a:p>
            <a:fld id="{E5ECC259-4007-4991-AE85-673B589B98FA}" type="datetimeFigureOut">
              <a:rPr lang="ru-RU" smtClean="0"/>
              <a:t>20.06.2019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32" tIns="49516" rIns="99032" bIns="4951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9931" y="4861443"/>
            <a:ext cx="5679440" cy="4605576"/>
          </a:xfrm>
          <a:prstGeom prst="rect">
            <a:avLst/>
          </a:prstGeom>
        </p:spPr>
        <p:txBody>
          <a:bodyPr vert="horz" lIns="99032" tIns="49516" rIns="99032" bIns="49516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721108"/>
            <a:ext cx="3076363" cy="511731"/>
          </a:xfrm>
          <a:prstGeom prst="rect">
            <a:avLst/>
          </a:prstGeom>
        </p:spPr>
        <p:txBody>
          <a:bodyPr vert="horz" lIns="99032" tIns="49516" rIns="99032" bIns="49516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1296" y="9721108"/>
            <a:ext cx="3076363" cy="511731"/>
          </a:xfrm>
          <a:prstGeom prst="rect">
            <a:avLst/>
          </a:prstGeom>
        </p:spPr>
        <p:txBody>
          <a:bodyPr vert="horz" lIns="99032" tIns="49516" rIns="99032" bIns="49516" rtlCol="0" anchor="b"/>
          <a:lstStyle>
            <a:lvl1pPr algn="r">
              <a:defRPr sz="1300"/>
            </a:lvl1pPr>
          </a:lstStyle>
          <a:p>
            <a:fld id="{142685A0-3708-4E52-9538-64F4200C1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56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41D5D-0825-489D-AE23-E88F8CE3E658}" type="datetimeFigureOut">
              <a:rPr lang="ru-RU" smtClean="0"/>
              <a:t>20.06.2019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06C3-C7BF-45EE-93A6-63FA5C317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64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41D5D-0825-489D-AE23-E88F8CE3E658}" type="datetimeFigureOut">
              <a:rPr lang="ru-RU" smtClean="0"/>
              <a:t>20.06.2019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06C3-C7BF-45EE-93A6-63FA5C317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885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41D5D-0825-489D-AE23-E88F8CE3E658}" type="datetimeFigureOut">
              <a:rPr lang="ru-RU" smtClean="0"/>
              <a:t>20.06.2019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06C3-C7BF-45EE-93A6-63FA5C317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63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41D5D-0825-489D-AE23-E88F8CE3E658}" type="datetimeFigureOut">
              <a:rPr lang="ru-RU" smtClean="0"/>
              <a:t>20.06.2019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06C3-C7BF-45EE-93A6-63FA5C317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712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41D5D-0825-489D-AE23-E88F8CE3E658}" type="datetimeFigureOut">
              <a:rPr lang="ru-RU" smtClean="0"/>
              <a:t>20.06.2019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06C3-C7BF-45EE-93A6-63FA5C317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231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41D5D-0825-489D-AE23-E88F8CE3E658}" type="datetimeFigureOut">
              <a:rPr lang="ru-RU" smtClean="0"/>
              <a:t>20.06.2019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06C3-C7BF-45EE-93A6-63FA5C317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756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41D5D-0825-489D-AE23-E88F8CE3E658}" type="datetimeFigureOut">
              <a:rPr lang="ru-RU" smtClean="0"/>
              <a:t>20.06.2019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06C3-C7BF-45EE-93A6-63FA5C317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263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41D5D-0825-489D-AE23-E88F8CE3E658}" type="datetimeFigureOut">
              <a:rPr lang="ru-RU" smtClean="0"/>
              <a:t>20.06.2019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06C3-C7BF-45EE-93A6-63FA5C317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13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41D5D-0825-489D-AE23-E88F8CE3E658}" type="datetimeFigureOut">
              <a:rPr lang="ru-RU" smtClean="0"/>
              <a:t>20.06.2019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06C3-C7BF-45EE-93A6-63FA5C317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3796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41D5D-0825-489D-AE23-E88F8CE3E658}" type="datetimeFigureOut">
              <a:rPr lang="ru-RU" smtClean="0"/>
              <a:t>20.06.2019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06C3-C7BF-45EE-93A6-63FA5C317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845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41D5D-0825-489D-AE23-E88F8CE3E658}" type="datetimeFigureOut">
              <a:rPr lang="ru-RU" smtClean="0"/>
              <a:t>20.06.2019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06C3-C7BF-45EE-93A6-63FA5C317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7574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41D5D-0825-489D-AE23-E88F8CE3E658}" type="datetimeFigureOut">
              <a:rPr lang="ru-RU" smtClean="0"/>
              <a:t>20.06.2019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B06C3-C7BF-45EE-93A6-63FA5C3178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805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E34DFB5E-FE37-4C19-A642-0B5F36E51D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737" y="709233"/>
            <a:ext cx="5459982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ctr"/>
          <a:lstStyle/>
          <a:p>
            <a:pPr>
              <a:defRPr/>
            </a:pPr>
            <a:r>
              <a:rPr lang="ru-RU" altLang="ru-RU" sz="1400" b="1" dirty="0">
                <a:cs typeface="Arial" panose="020B0604020202020204" pitchFamily="34" charset="0"/>
              </a:rPr>
              <a:t>Конкурентные преимущества облицовочной плитки R</a:t>
            </a:r>
            <a:r>
              <a:rPr lang="en-US" altLang="ru-RU" sz="1400" b="1" dirty="0">
                <a:cs typeface="Arial" panose="020B0604020202020204" pitchFamily="34" charset="0"/>
              </a:rPr>
              <a:t>Ő</a:t>
            </a:r>
            <a:r>
              <a:rPr lang="ru-RU" altLang="ru-RU" sz="1400" b="1" dirty="0">
                <a:cs typeface="Arial" panose="020B0604020202020204" pitchFamily="34" charset="0"/>
              </a:rPr>
              <a:t>BEN. </a:t>
            </a:r>
            <a:endParaRPr lang="ru-RU" sz="1400" b="1" kern="0" dirty="0">
              <a:cs typeface="Arial" panose="020B0604020202020204" pitchFamily="34" charset="0"/>
            </a:endParaRPr>
          </a:p>
        </p:txBody>
      </p:sp>
      <p:sp>
        <p:nvSpPr>
          <p:cNvPr id="16" name="Прямоугольник 3">
            <a:extLst>
              <a:ext uri="{FF2B5EF4-FFF2-40B4-BE49-F238E27FC236}">
                <a16:creationId xmlns:a16="http://schemas.microsoft.com/office/drawing/2014/main" id="{A7D493F3-19D7-4CE7-9FCD-7C8F796E87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6160" y="1579359"/>
            <a:ext cx="6697662" cy="89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DA251D"/>
              </a:buClr>
              <a:buFont typeface="Wingdings" panose="05000000000000000000" pitchFamily="2" charset="2"/>
              <a:buChar char="§"/>
              <a:defRPr sz="2000">
                <a:solidFill>
                  <a:srgbClr val="3333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DA251D"/>
              </a:buClr>
              <a:buChar char="•"/>
              <a:defRPr>
                <a:solidFill>
                  <a:srgbClr val="3333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A251D"/>
              </a:buClr>
              <a:buChar char="•"/>
              <a:defRPr sz="1400">
                <a:solidFill>
                  <a:srgbClr val="3333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A251D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None/>
              <a:defRPr/>
            </a:pPr>
            <a:r>
              <a:rPr lang="ru-RU" altLang="ru-RU" sz="12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Творческое разнообразие для работы архитекторов. На сайте доступны примеры готовых объектов и замкнутые фактуры в высоком качестве для внедрения в проекты</a:t>
            </a:r>
            <a:r>
              <a:rPr lang="ru-RU" altLang="ru-RU" sz="1200" dirty="0">
                <a:latin typeface="+mn-lt"/>
                <a:cs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FontTx/>
              <a:buNone/>
              <a:defRPr/>
            </a:pPr>
            <a:endParaRPr lang="ru-RU" altLang="ru-RU" sz="120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534E9B79-D6A2-435D-82EC-8C862C900F18}"/>
              </a:ext>
            </a:extLst>
          </p:cNvPr>
          <p:cNvSpPr/>
          <p:nvPr/>
        </p:nvSpPr>
        <p:spPr>
          <a:xfrm>
            <a:off x="1700641" y="2406253"/>
            <a:ext cx="67818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200" dirty="0">
                <a:cs typeface="Arial" panose="020B0604020202020204" pitchFamily="34" charset="0"/>
              </a:rPr>
              <a:t>Наивысший уровень адгезии ангоба среди конкурентов благодаря технологии производства;</a:t>
            </a:r>
          </a:p>
          <a:p>
            <a:pPr>
              <a:defRPr/>
            </a:pPr>
            <a:endParaRPr lang="ru-RU" altLang="ru-RU" sz="1200" dirty="0">
              <a:cs typeface="Arial" panose="020B0604020202020204" pitchFamily="34" charset="0"/>
            </a:endParaRPr>
          </a:p>
          <a:p>
            <a:pPr>
              <a:defRPr/>
            </a:pPr>
            <a:r>
              <a:rPr lang="ru-RU" altLang="ru-RU" sz="1200" dirty="0">
                <a:cs typeface="Arial" panose="020B0604020202020204" pitchFamily="34" charset="0"/>
              </a:rPr>
              <a:t>Минимальная подверженность ангоба к механическим и ударным нагрузкам;</a:t>
            </a:r>
          </a:p>
        </p:txBody>
      </p:sp>
      <p:sp>
        <p:nvSpPr>
          <p:cNvPr id="21" name="Прямоугольник 7">
            <a:extLst>
              <a:ext uri="{FF2B5EF4-FFF2-40B4-BE49-F238E27FC236}">
                <a16:creationId xmlns:a16="http://schemas.microsoft.com/office/drawing/2014/main" id="{A549DBA6-2E23-4393-BBF8-BFE3ADB641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42" y="1107226"/>
            <a:ext cx="6567965" cy="617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DA251D"/>
              </a:buClr>
              <a:buFont typeface="Wingdings" panose="05000000000000000000" pitchFamily="2" charset="2"/>
              <a:buChar char="§"/>
              <a:defRPr sz="2000">
                <a:solidFill>
                  <a:srgbClr val="3333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DA251D"/>
              </a:buClr>
              <a:buChar char="•"/>
              <a:defRPr>
                <a:solidFill>
                  <a:srgbClr val="3333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A251D"/>
              </a:buClr>
              <a:buChar char="•"/>
              <a:defRPr sz="1400">
                <a:solidFill>
                  <a:srgbClr val="3333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A251D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ClrTx/>
              <a:buNone/>
              <a:defRPr/>
            </a:pPr>
            <a:r>
              <a:rPr lang="ru-RU" altLang="ru-RU" sz="12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Большой, регулярно пополняемый ассортимент плитки: разные цвета, фактуры, сорта с «игрой цвета». Доступны несколько оригинальных коллекций</a:t>
            </a:r>
            <a:r>
              <a:rPr lang="ru-RU" altLang="ru-RU" sz="1200" dirty="0">
                <a:latin typeface="+mn-lt"/>
                <a:cs typeface="Arial" panose="020B0604020202020204" pitchFamily="34" charset="0"/>
              </a:rPr>
              <a:t>;</a:t>
            </a:r>
          </a:p>
        </p:txBody>
      </p:sp>
      <p:pic>
        <p:nvPicPr>
          <p:cNvPr id="14347" name="Рисунок 23">
            <a:extLst>
              <a:ext uri="{FF2B5EF4-FFF2-40B4-BE49-F238E27FC236}">
                <a16:creationId xmlns:a16="http://schemas.microsoft.com/office/drawing/2014/main" id="{86E44489-9CA6-4480-B42F-FB8592296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943" y="2276872"/>
            <a:ext cx="833437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0" name="Рисунок 27">
            <a:extLst>
              <a:ext uri="{FF2B5EF4-FFF2-40B4-BE49-F238E27FC236}">
                <a16:creationId xmlns:a16="http://schemas.microsoft.com/office/drawing/2014/main" id="{44ACDF1B-45A5-454D-A573-EDE77ED665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84" y="1166782"/>
            <a:ext cx="833437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613BE800-FE14-4D7A-802E-77FF9C4B9BEF}"/>
              </a:ext>
            </a:extLst>
          </p:cNvPr>
          <p:cNvSpPr/>
          <p:nvPr/>
        </p:nvSpPr>
        <p:spPr>
          <a:xfrm>
            <a:off x="1712682" y="4392100"/>
            <a:ext cx="6610762" cy="617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dirty="0">
                <a:ea typeface="Times New Roman" pitchFamily="18" charset="0"/>
                <a:cs typeface="Arial" pitchFamily="34" charset="0"/>
              </a:rPr>
              <a:t>Плитка</a:t>
            </a:r>
            <a:r>
              <a:rPr lang="ru-RU" sz="1200" b="1" dirty="0">
                <a:ea typeface="Times New Roman" pitchFamily="18" charset="0"/>
                <a:cs typeface="Arial" pitchFamily="34" charset="0"/>
              </a:rPr>
              <a:t> </a:t>
            </a:r>
            <a:r>
              <a:rPr lang="ru-RU" sz="1200" dirty="0">
                <a:ea typeface="Times New Roman" pitchFamily="18" charset="0"/>
                <a:cs typeface="Arial" pitchFamily="34" charset="0"/>
              </a:rPr>
              <a:t>в комплексе с затиркой и угловыми элементами позволяет добиться полной имитации массивной кирпичной кладки.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C6301ACB-3C42-46BE-BB87-B0919A2658DC}"/>
              </a:ext>
            </a:extLst>
          </p:cNvPr>
          <p:cNvSpPr/>
          <p:nvPr/>
        </p:nvSpPr>
        <p:spPr>
          <a:xfrm>
            <a:off x="1739233" y="5333384"/>
            <a:ext cx="6610761" cy="89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dirty="0">
                <a:ea typeface="Times New Roman" pitchFamily="18" charset="0"/>
                <a:cs typeface="Arial" pitchFamily="34" charset="0"/>
              </a:rPr>
              <a:t>Для сложных архитектурных фасадов доступно большое количество сортов одновременно изготавливаемых в виде плитки, пустотелого и полнотелого кирпича; угловая плитка изготавливается исключительно </a:t>
            </a:r>
            <a:r>
              <a:rPr lang="ru-RU" sz="1200" dirty="0" err="1">
                <a:ea typeface="Times New Roman" pitchFamily="18" charset="0"/>
                <a:cs typeface="Arial" pitchFamily="34" charset="0"/>
              </a:rPr>
              <a:t>отпилом</a:t>
            </a:r>
            <a:r>
              <a:rPr lang="ru-RU" sz="1200" dirty="0">
                <a:ea typeface="Times New Roman" pitchFamily="18" charset="0"/>
                <a:cs typeface="Arial" pitchFamily="34" charset="0"/>
              </a:rPr>
              <a:t> от кирпича.</a:t>
            </a:r>
          </a:p>
        </p:txBody>
      </p:sp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A250D0B3-E3F6-4909-AADF-81E5C651A52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270629"/>
            <a:ext cx="851969" cy="851969"/>
          </a:xfrm>
          <a:prstGeom prst="rect">
            <a:avLst/>
          </a:prstGeom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DF2A0AE6-3944-434C-8F4B-0E8FF12F7B7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830" y="5283811"/>
            <a:ext cx="837944" cy="837944"/>
          </a:xfrm>
          <a:prstGeom prst="rect">
            <a:avLst/>
          </a:prstGeom>
        </p:spPr>
      </p:pic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FAC4277D-E76F-48F1-AD41-B238ACC19F3C}"/>
              </a:ext>
            </a:extLst>
          </p:cNvPr>
          <p:cNvSpPr/>
          <p:nvPr/>
        </p:nvSpPr>
        <p:spPr>
          <a:xfrm>
            <a:off x="1739233" y="3404786"/>
            <a:ext cx="5640387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ru-RU" altLang="ru-RU" sz="1200" dirty="0">
              <a:cs typeface="Arial" panose="020B0604020202020204" pitchFamily="34" charset="0"/>
            </a:endParaRPr>
          </a:p>
          <a:p>
            <a:pPr>
              <a:defRPr/>
            </a:pPr>
            <a:r>
              <a:rPr lang="ru-RU" altLang="ru-RU" sz="1200" dirty="0">
                <a:cs typeface="Arial" panose="020B0604020202020204" pitchFamily="34" charset="0"/>
              </a:rPr>
              <a:t>Насыщенные и яркие цвета по отношению к конкурентам; 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7B220E31-C59F-45A1-8674-451F3D7F0D1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182" y="3261988"/>
            <a:ext cx="823807" cy="823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286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6">
            <a:extLst>
              <a:ext uri="{FF2B5EF4-FFF2-40B4-BE49-F238E27FC236}">
                <a16:creationId xmlns:a16="http://schemas.microsoft.com/office/drawing/2014/main" id="{48753F7B-6BBB-446F-9937-BC88036D9C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0762" y="4242643"/>
            <a:ext cx="6697662" cy="89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DA251D"/>
              </a:buClr>
              <a:buFont typeface="Wingdings" panose="05000000000000000000" pitchFamily="2" charset="2"/>
              <a:buChar char="§"/>
              <a:defRPr sz="2000">
                <a:solidFill>
                  <a:srgbClr val="3333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DA251D"/>
              </a:buClr>
              <a:buChar char="•"/>
              <a:defRPr>
                <a:solidFill>
                  <a:srgbClr val="3333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A251D"/>
              </a:buClr>
              <a:buChar char="•"/>
              <a:defRPr sz="1400">
                <a:solidFill>
                  <a:srgbClr val="3333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A251D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None/>
              <a:defRPr/>
            </a:pPr>
            <a:r>
              <a:rPr lang="ru-RU" altLang="ru-RU" sz="12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Идеальная геометрия обеспечивается качеством производства и компьютерным контролем каждого изделия</a:t>
            </a:r>
            <a:r>
              <a:rPr lang="ru-RU" altLang="ru-RU" sz="1200" dirty="0">
                <a:latin typeface="+mn-lt"/>
                <a:cs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FontTx/>
              <a:buNone/>
              <a:defRPr/>
            </a:pPr>
            <a:endParaRPr lang="ru-RU" altLang="ru-RU" sz="120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2" name="Прямоугольник 4">
            <a:extLst>
              <a:ext uri="{FF2B5EF4-FFF2-40B4-BE49-F238E27FC236}">
                <a16:creationId xmlns:a16="http://schemas.microsoft.com/office/drawing/2014/main" id="{F946C106-A403-49BE-8D43-F8ADE73471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9586" y="1305750"/>
            <a:ext cx="6167437" cy="617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DA251D"/>
              </a:buClr>
              <a:buFont typeface="Wingdings" panose="05000000000000000000" pitchFamily="2" charset="2"/>
              <a:buChar char="§"/>
              <a:defRPr sz="2000">
                <a:solidFill>
                  <a:srgbClr val="3333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DA251D"/>
              </a:buClr>
              <a:buChar char="•"/>
              <a:defRPr>
                <a:solidFill>
                  <a:srgbClr val="3333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A251D"/>
              </a:buClr>
              <a:buChar char="•"/>
              <a:defRPr sz="1400">
                <a:solidFill>
                  <a:srgbClr val="3333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A251D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ClrTx/>
              <a:buNone/>
              <a:defRPr/>
            </a:pPr>
            <a:r>
              <a:rPr lang="ru-RU" altLang="ru-RU" sz="12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100% </a:t>
            </a:r>
            <a:r>
              <a:rPr lang="en-US" altLang="ru-RU" sz="12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ru-RU" altLang="ru-RU" sz="12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экологичная натуральная керамика: исключаются </a:t>
            </a:r>
            <a:r>
              <a:rPr lang="ru-RU" altLang="ru-RU" sz="1200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высолы</a:t>
            </a:r>
            <a:r>
              <a:rPr lang="ru-RU" altLang="ru-RU" sz="12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из изделия и выцветание.</a:t>
            </a:r>
            <a:r>
              <a:rPr lang="en-US" altLang="ru-RU" sz="12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ru-RU" altLang="ru-RU" sz="12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endParaRPr lang="ru-RU" altLang="ru-RU" sz="1200" dirty="0">
              <a:latin typeface="+mn-lt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ClrTx/>
              <a:buFontTx/>
              <a:buNone/>
              <a:defRPr/>
            </a:pPr>
            <a:endParaRPr lang="ru-RU" altLang="ru-RU" sz="120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3" name="Прямоугольник 4">
            <a:extLst>
              <a:ext uri="{FF2B5EF4-FFF2-40B4-BE49-F238E27FC236}">
                <a16:creationId xmlns:a16="http://schemas.microsoft.com/office/drawing/2014/main" id="{A2573120-1F1D-4454-A7BE-2FC0059BB4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4038" y="5322047"/>
            <a:ext cx="6511426" cy="89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DA251D"/>
              </a:buClr>
              <a:buFont typeface="Wingdings" panose="05000000000000000000" pitchFamily="2" charset="2"/>
              <a:buChar char="§"/>
              <a:defRPr sz="2000">
                <a:solidFill>
                  <a:srgbClr val="3333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DA251D"/>
              </a:buClr>
              <a:buChar char="•"/>
              <a:defRPr>
                <a:solidFill>
                  <a:srgbClr val="3333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A251D"/>
              </a:buClr>
              <a:buChar char="•"/>
              <a:defRPr sz="1400">
                <a:solidFill>
                  <a:srgbClr val="3333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A251D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None/>
              <a:defRPr/>
            </a:pPr>
            <a:r>
              <a:rPr lang="ru-RU" altLang="ru-RU" sz="12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Высокая плотность клинкерной плитки </a:t>
            </a:r>
            <a:r>
              <a:rPr lang="en-US" altLang="ru-RU" sz="12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ROBEN </a:t>
            </a:r>
            <a:r>
              <a:rPr lang="ru-RU" altLang="ru-RU" sz="12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обеспечивает наилучшие показатели прочности,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Font typeface="Wingdings" panose="05000000000000000000" pitchFamily="2" charset="2"/>
              <a:buNone/>
              <a:defRPr/>
            </a:pPr>
            <a:r>
              <a:rPr lang="ru-RU" altLang="ru-RU" sz="1200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водопоглощения</a:t>
            </a:r>
            <a:r>
              <a:rPr lang="ru-RU" altLang="ru-RU" sz="12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и морозостойкости, значительно минимизирует разницу в размерах</a:t>
            </a:r>
            <a:r>
              <a:rPr lang="ru-RU" altLang="ru-RU" sz="1200" dirty="0">
                <a:latin typeface="+mn-lt"/>
                <a:cs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FontTx/>
              <a:buNone/>
              <a:defRPr/>
            </a:pPr>
            <a:endParaRPr lang="ru-RU" altLang="ru-RU" sz="120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EF2925F-452F-4844-A55D-7A53BE216ED4}"/>
              </a:ext>
            </a:extLst>
          </p:cNvPr>
          <p:cNvSpPr/>
          <p:nvPr/>
        </p:nvSpPr>
        <p:spPr>
          <a:xfrm>
            <a:off x="1724038" y="3454308"/>
            <a:ext cx="28003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1200" dirty="0">
                <a:cs typeface="Arial" panose="020B0604020202020204" pitchFamily="34" charset="0"/>
              </a:rPr>
              <a:t>Постоянство цветов от партии к партии;</a:t>
            </a:r>
          </a:p>
          <a:p>
            <a:pPr>
              <a:defRPr/>
            </a:pPr>
            <a:endParaRPr lang="ru-RU" sz="1200" dirty="0">
              <a:cs typeface="Arial" panose="020B0604020202020204" pitchFamily="34" charset="0"/>
            </a:endParaRPr>
          </a:p>
        </p:txBody>
      </p:sp>
      <p:pic>
        <p:nvPicPr>
          <p:cNvPr id="14348" name="Рисунок 25">
            <a:extLst>
              <a:ext uri="{FF2B5EF4-FFF2-40B4-BE49-F238E27FC236}">
                <a16:creationId xmlns:a16="http://schemas.microsoft.com/office/drawing/2014/main" id="{7ECB1A10-3501-4779-9D17-98EEBF1E14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377" y="4138173"/>
            <a:ext cx="835025" cy="83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9" name="Рисунок 26">
            <a:extLst>
              <a:ext uri="{FF2B5EF4-FFF2-40B4-BE49-F238E27FC236}">
                <a16:creationId xmlns:a16="http://schemas.microsoft.com/office/drawing/2014/main" id="{9B24AB7B-272B-40DF-89DF-B4895A7579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87" y="3129149"/>
            <a:ext cx="823807" cy="825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88" y="1124744"/>
            <a:ext cx="823807" cy="82518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77" y="5175141"/>
            <a:ext cx="829417" cy="829417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F8B3F6FC-981B-4448-A198-5B6D8A5094D4}"/>
              </a:ext>
            </a:extLst>
          </p:cNvPr>
          <p:cNvSpPr/>
          <p:nvPr/>
        </p:nvSpPr>
        <p:spPr>
          <a:xfrm>
            <a:off x="1734521" y="2228442"/>
            <a:ext cx="6610762" cy="617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200" dirty="0">
                <a:ea typeface="Times New Roman" pitchFamily="18" charset="0"/>
                <a:cs typeface="Arial" pitchFamily="34" charset="0"/>
              </a:rPr>
              <a:t>Клинкерная плитка и плитка под кирпич ручной формовки отлично подходят  для оформления внутренних интерьеров.</a:t>
            </a: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56F2BE4D-2A77-4D56-8C6F-C8E1B0C43DC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094" y="2175506"/>
            <a:ext cx="839204" cy="839204"/>
          </a:xfrm>
          <a:prstGeom prst="rect">
            <a:avLst/>
          </a:prstGeom>
        </p:spPr>
      </p:pic>
      <p:sp>
        <p:nvSpPr>
          <p:cNvPr id="16" name="Rectangle 2">
            <a:extLst>
              <a:ext uri="{FF2B5EF4-FFF2-40B4-BE49-F238E27FC236}">
                <a16:creationId xmlns:a16="http://schemas.microsoft.com/office/drawing/2014/main" id="{AD632067-46BA-464C-8395-1802724E98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737" y="709233"/>
            <a:ext cx="5459982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ctr"/>
          <a:lstStyle/>
          <a:p>
            <a:pPr>
              <a:defRPr/>
            </a:pPr>
            <a:r>
              <a:rPr lang="ru-RU" altLang="ru-RU" sz="1400" b="1" dirty="0">
                <a:cs typeface="Arial" panose="020B0604020202020204" pitchFamily="34" charset="0"/>
              </a:rPr>
              <a:t>Конкурентные преимущества облицовочной плитки R</a:t>
            </a:r>
            <a:r>
              <a:rPr lang="en-US" altLang="ru-RU" sz="1400" b="1" dirty="0">
                <a:cs typeface="Arial" panose="020B0604020202020204" pitchFamily="34" charset="0"/>
              </a:rPr>
              <a:t>Ő</a:t>
            </a:r>
            <a:r>
              <a:rPr lang="ru-RU" altLang="ru-RU" sz="1400" b="1" dirty="0">
                <a:cs typeface="Arial" panose="020B0604020202020204" pitchFamily="34" charset="0"/>
              </a:rPr>
              <a:t>BEN. </a:t>
            </a:r>
            <a:endParaRPr lang="ru-RU" sz="1400" b="1" kern="0" dirty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E34DFB5E-FE37-4C19-A642-0B5F36E51D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8113" y="727075"/>
            <a:ext cx="472757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ctr"/>
          <a:lstStyle/>
          <a:p>
            <a:pPr>
              <a:defRPr/>
            </a:pPr>
            <a:r>
              <a:rPr lang="ru-RU" altLang="ru-RU" sz="1400" b="1" dirty="0"/>
              <a:t>Конкурентные преимущества бренда R</a:t>
            </a:r>
            <a:r>
              <a:rPr lang="en-US" altLang="ru-RU" sz="1400" b="1" dirty="0">
                <a:cs typeface="Arial" charset="0"/>
              </a:rPr>
              <a:t>Ő</a:t>
            </a:r>
            <a:r>
              <a:rPr lang="ru-RU" altLang="ru-RU" sz="1400" b="1" dirty="0"/>
              <a:t>BEN. </a:t>
            </a:r>
            <a:endParaRPr lang="ru-RU" sz="1400" b="1" kern="0" dirty="0"/>
          </a:p>
        </p:txBody>
      </p:sp>
      <p:sp>
        <p:nvSpPr>
          <p:cNvPr id="98309" name="Прямоугольник 3">
            <a:extLst>
              <a:ext uri="{FF2B5EF4-FFF2-40B4-BE49-F238E27FC236}">
                <a16:creationId xmlns:a16="http://schemas.microsoft.com/office/drawing/2014/main" id="{3AF1D41E-AE1B-4E73-9407-8D39E4DA7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0560" y="1556792"/>
            <a:ext cx="6714479" cy="617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DA251D"/>
              </a:buClr>
              <a:buFont typeface="Wingdings" panose="05000000000000000000" pitchFamily="2" charset="2"/>
              <a:buChar char="§"/>
              <a:defRPr sz="2000">
                <a:solidFill>
                  <a:srgbClr val="3333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DA251D"/>
              </a:buClr>
              <a:buChar char="•"/>
              <a:defRPr>
                <a:solidFill>
                  <a:srgbClr val="3333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A251D"/>
              </a:buClr>
              <a:buChar char="•"/>
              <a:defRPr sz="1400">
                <a:solidFill>
                  <a:srgbClr val="3333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A251D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251D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ru-RU" altLang="ru-RU" sz="12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Статус марки </a:t>
            </a:r>
            <a:r>
              <a:rPr lang="en-US" altLang="ru-RU" sz="12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ROBEN </a:t>
            </a:r>
            <a:r>
              <a:rPr lang="ru-RU" altLang="ru-RU" sz="12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соответствует премиальному качеству изделий. Многолетний опыт успешного производства говорит о надежности сотрудничества.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3FB4DB2-DAF1-4CA8-B3DC-988012CC41CD}"/>
              </a:ext>
            </a:extLst>
          </p:cNvPr>
          <p:cNvSpPr/>
          <p:nvPr/>
        </p:nvSpPr>
        <p:spPr>
          <a:xfrm>
            <a:off x="1708023" y="4720680"/>
            <a:ext cx="6895306" cy="617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ru-RU" altLang="ru-RU" sz="1200" dirty="0"/>
              <a:t>Доступные розничные цены и выгодные условия для официальных дилеров Специальные отпускные цены для крупных проектов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DE67B60-EEAE-431A-B0A1-A52DA014C115}"/>
              </a:ext>
            </a:extLst>
          </p:cNvPr>
          <p:cNvSpPr/>
          <p:nvPr/>
        </p:nvSpPr>
        <p:spPr>
          <a:xfrm>
            <a:off x="1685798" y="2731542"/>
            <a:ext cx="6550711" cy="3407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ru-RU" altLang="ru-RU" sz="1200" dirty="0"/>
              <a:t>Сертифицированный в России облицовочный кирпич. 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2A4639F-8368-41DE-AA22-08C88A36695A}"/>
              </a:ext>
            </a:extLst>
          </p:cNvPr>
          <p:cNvSpPr/>
          <p:nvPr/>
        </p:nvSpPr>
        <p:spPr>
          <a:xfrm>
            <a:off x="1685798" y="3604667"/>
            <a:ext cx="6773515" cy="617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ru-RU" altLang="ru-RU" sz="1200" dirty="0"/>
              <a:t>Постоянно действующая складская программа по наиболее популярным сортам кирпича</a:t>
            </a:r>
          </a:p>
          <a:p>
            <a:pPr>
              <a:lnSpc>
                <a:spcPct val="150000"/>
              </a:lnSpc>
              <a:defRPr/>
            </a:pPr>
            <a:r>
              <a:rPr lang="ru-RU" altLang="ru-RU" sz="1200" dirty="0"/>
              <a:t> </a:t>
            </a:r>
          </a:p>
        </p:txBody>
      </p:sp>
      <p:pic>
        <p:nvPicPr>
          <p:cNvPr id="13319" name="Рисунок 7">
            <a:extLst>
              <a:ext uri="{FF2B5EF4-FFF2-40B4-BE49-F238E27FC236}">
                <a16:creationId xmlns:a16="http://schemas.microsoft.com/office/drawing/2014/main" id="{77E5110B-CE7C-4852-9349-29613222BD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054" y="1509167"/>
            <a:ext cx="788988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0" name="Рисунок 11">
            <a:extLst>
              <a:ext uri="{FF2B5EF4-FFF2-40B4-BE49-F238E27FC236}">
                <a16:creationId xmlns:a16="http://schemas.microsoft.com/office/drawing/2014/main" id="{ED53805C-8CE6-49AD-8EEF-8D062260D0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817" y="2539455"/>
            <a:ext cx="7905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1" name="Рисунок 17">
            <a:extLst>
              <a:ext uri="{FF2B5EF4-FFF2-40B4-BE49-F238E27FC236}">
                <a16:creationId xmlns:a16="http://schemas.microsoft.com/office/drawing/2014/main" id="{AC617AE4-A0EC-45F6-96F9-A954CB13F1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17" y="3596730"/>
            <a:ext cx="7905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2" name="Рисунок 22">
            <a:extLst>
              <a:ext uri="{FF2B5EF4-FFF2-40B4-BE49-F238E27FC236}">
                <a16:creationId xmlns:a16="http://schemas.microsoft.com/office/drawing/2014/main" id="{73660523-4892-4499-8665-916E81CB14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029" y="4711155"/>
            <a:ext cx="7905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11139</TotalTime>
  <Words>254</Words>
  <Application>Microsoft Office PowerPoint</Application>
  <PresentationFormat>Экран 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Pustakhod</dc:creator>
  <cp:lastModifiedBy>Юлия Бриль</cp:lastModifiedBy>
  <cp:revision>175</cp:revision>
  <cp:lastPrinted>2017-02-14T10:06:08Z</cp:lastPrinted>
  <dcterms:created xsi:type="dcterms:W3CDTF">2015-02-05T07:00:15Z</dcterms:created>
  <dcterms:modified xsi:type="dcterms:W3CDTF">2019-06-20T10:58:17Z</dcterms:modified>
</cp:coreProperties>
</file>