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540" r:id="rId3"/>
    <p:sldId id="541" r:id="rId4"/>
    <p:sldId id="542" r:id="rId5"/>
    <p:sldId id="498" r:id="rId6"/>
    <p:sldId id="543" r:id="rId7"/>
    <p:sldId id="545" r:id="rId8"/>
    <p:sldId id="566" r:id="rId9"/>
    <p:sldId id="579" r:id="rId10"/>
    <p:sldId id="580" r:id="rId11"/>
    <p:sldId id="267" r:id="rId12"/>
    <p:sldId id="342" r:id="rId13"/>
    <p:sldId id="270" r:id="rId14"/>
    <p:sldId id="343" r:id="rId15"/>
    <p:sldId id="271" r:id="rId16"/>
    <p:sldId id="272" r:id="rId17"/>
    <p:sldId id="273" r:id="rId18"/>
    <p:sldId id="344" r:id="rId19"/>
    <p:sldId id="274" r:id="rId20"/>
    <p:sldId id="360" r:id="rId21"/>
    <p:sldId id="280" r:id="rId22"/>
    <p:sldId id="283" r:id="rId23"/>
    <p:sldId id="284" r:id="rId24"/>
    <p:sldId id="370" r:id="rId25"/>
    <p:sldId id="339" r:id="rId26"/>
    <p:sldId id="341" r:id="rId27"/>
    <p:sldId id="372" r:id="rId28"/>
    <p:sldId id="327" r:id="rId29"/>
    <p:sldId id="373" r:id="rId30"/>
    <p:sldId id="375" r:id="rId31"/>
    <p:sldId id="361" r:id="rId32"/>
    <p:sldId id="366" r:id="rId33"/>
    <p:sldId id="326" r:id="rId34"/>
    <p:sldId id="290" r:id="rId35"/>
    <p:sldId id="291" r:id="rId36"/>
    <p:sldId id="292" r:id="rId37"/>
    <p:sldId id="368" r:id="rId38"/>
    <p:sldId id="374" r:id="rId39"/>
    <p:sldId id="294" r:id="rId40"/>
    <p:sldId id="328" r:id="rId41"/>
    <p:sldId id="362" r:id="rId42"/>
    <p:sldId id="297" r:id="rId43"/>
    <p:sldId id="298" r:id="rId44"/>
    <p:sldId id="369" r:id="rId45"/>
    <p:sldId id="299" r:id="rId46"/>
    <p:sldId id="302" r:id="rId47"/>
    <p:sldId id="346" r:id="rId48"/>
    <p:sldId id="321" r:id="rId49"/>
    <p:sldId id="367" r:id="rId50"/>
    <p:sldId id="303" r:id="rId51"/>
    <p:sldId id="567" r:id="rId52"/>
    <p:sldId id="568" r:id="rId53"/>
    <p:sldId id="569" r:id="rId54"/>
    <p:sldId id="570" r:id="rId55"/>
    <p:sldId id="571" r:id="rId56"/>
    <p:sldId id="572" r:id="rId57"/>
    <p:sldId id="340" r:id="rId58"/>
  </p:sldIdLst>
  <p:sldSz cx="9144000" cy="6858000" type="screen4x3"/>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6247" autoAdjust="0"/>
  </p:normalViewPr>
  <p:slideViewPr>
    <p:cSldViewPr>
      <p:cViewPr varScale="1">
        <p:scale>
          <a:sx n="106" d="100"/>
          <a:sy n="106" d="100"/>
        </p:scale>
        <p:origin x="13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3076363" cy="511731"/>
          </a:xfrm>
          <a:prstGeom prst="rect">
            <a:avLst/>
          </a:prstGeom>
        </p:spPr>
        <p:txBody>
          <a:bodyPr vert="horz" lIns="99032" tIns="49516" rIns="99032" bIns="49516" rtlCol="0"/>
          <a:lstStyle>
            <a:lvl1pPr algn="l">
              <a:defRPr sz="1300"/>
            </a:lvl1pPr>
          </a:lstStyle>
          <a:p>
            <a:endParaRPr lang="ru-RU"/>
          </a:p>
        </p:txBody>
      </p:sp>
      <p:sp>
        <p:nvSpPr>
          <p:cNvPr id="3" name="Дата 2"/>
          <p:cNvSpPr>
            <a:spLocks noGrp="1"/>
          </p:cNvSpPr>
          <p:nvPr>
            <p:ph type="dt" idx="1"/>
          </p:nvPr>
        </p:nvSpPr>
        <p:spPr>
          <a:xfrm>
            <a:off x="4021296" y="2"/>
            <a:ext cx="3076363" cy="511731"/>
          </a:xfrm>
          <a:prstGeom prst="rect">
            <a:avLst/>
          </a:prstGeom>
        </p:spPr>
        <p:txBody>
          <a:bodyPr vert="horz" lIns="99032" tIns="49516" rIns="99032" bIns="49516" rtlCol="0"/>
          <a:lstStyle>
            <a:lvl1pPr algn="r">
              <a:defRPr sz="1300"/>
            </a:lvl1pPr>
          </a:lstStyle>
          <a:p>
            <a:fld id="{E5ECC259-4007-4991-AE85-673B589B98FA}" type="datetimeFigureOut">
              <a:rPr lang="ru-RU" smtClean="0"/>
              <a:t>28.05.2019</a:t>
            </a:fld>
            <a:endParaRPr lang="ru-RU"/>
          </a:p>
        </p:txBody>
      </p:sp>
      <p:sp>
        <p:nvSpPr>
          <p:cNvPr id="4" name="Образ слайда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2" tIns="49516" rIns="99032" bIns="49516" rtlCol="0" anchor="ctr"/>
          <a:lstStyle/>
          <a:p>
            <a:endParaRPr lang="ru-RU"/>
          </a:p>
        </p:txBody>
      </p:sp>
      <p:sp>
        <p:nvSpPr>
          <p:cNvPr id="5" name="Заметки 4"/>
          <p:cNvSpPr>
            <a:spLocks noGrp="1"/>
          </p:cNvSpPr>
          <p:nvPr>
            <p:ph type="body" sz="quarter" idx="3"/>
          </p:nvPr>
        </p:nvSpPr>
        <p:spPr>
          <a:xfrm>
            <a:off x="709931" y="4861443"/>
            <a:ext cx="5679440" cy="4605576"/>
          </a:xfrm>
          <a:prstGeom prst="rect">
            <a:avLst/>
          </a:prstGeom>
        </p:spPr>
        <p:txBody>
          <a:bodyPr vert="horz" lIns="99032" tIns="49516" rIns="99032" bIns="49516"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721108"/>
            <a:ext cx="3076363" cy="511731"/>
          </a:xfrm>
          <a:prstGeom prst="rect">
            <a:avLst/>
          </a:prstGeom>
        </p:spPr>
        <p:txBody>
          <a:bodyPr vert="horz" lIns="99032" tIns="49516" rIns="99032" bIns="49516" rtlCol="0" anchor="b"/>
          <a:lstStyle>
            <a:lvl1pPr algn="l">
              <a:defRPr sz="1300"/>
            </a:lvl1pPr>
          </a:lstStyle>
          <a:p>
            <a:endParaRPr lang="ru-RU"/>
          </a:p>
        </p:txBody>
      </p:sp>
      <p:sp>
        <p:nvSpPr>
          <p:cNvPr id="7" name="Номер слайда 6"/>
          <p:cNvSpPr>
            <a:spLocks noGrp="1"/>
          </p:cNvSpPr>
          <p:nvPr>
            <p:ph type="sldNum" sz="quarter" idx="5"/>
          </p:nvPr>
        </p:nvSpPr>
        <p:spPr>
          <a:xfrm>
            <a:off x="4021296" y="9721108"/>
            <a:ext cx="3076363" cy="511731"/>
          </a:xfrm>
          <a:prstGeom prst="rect">
            <a:avLst/>
          </a:prstGeom>
        </p:spPr>
        <p:txBody>
          <a:bodyPr vert="horz" lIns="99032" tIns="49516" rIns="99032" bIns="49516" rtlCol="0" anchor="b"/>
          <a:lstStyle>
            <a:lvl1pPr algn="r">
              <a:defRPr sz="1300"/>
            </a:lvl1pPr>
          </a:lstStyle>
          <a:p>
            <a:fld id="{142685A0-3708-4E52-9538-64F4200C13C1}" type="slidenum">
              <a:rPr lang="ru-RU" smtClean="0"/>
              <a:t>‹#›</a:t>
            </a:fld>
            <a:endParaRPr lang="ru-RU"/>
          </a:p>
        </p:txBody>
      </p:sp>
    </p:spTree>
    <p:extLst>
      <p:ext uri="{BB962C8B-B14F-4D97-AF65-F5344CB8AC3E}">
        <p14:creationId xmlns:p14="http://schemas.microsoft.com/office/powerpoint/2010/main" val="70756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388B636C-6BAF-49E9-B03F-35AC4A593428}"/>
              </a:ext>
            </a:extLst>
          </p:cNvPr>
          <p:cNvSpPr>
            <a:spLocks noGrp="1" noRot="1" noChangeAspect="1" noChangeArrowheads="1" noTextEdit="1"/>
          </p:cNvSpPr>
          <p:nvPr>
            <p:ph type="sldImg"/>
          </p:nvPr>
        </p:nvSpPr>
        <p:spPr>
          <a:ln/>
        </p:spPr>
      </p:sp>
      <p:sp>
        <p:nvSpPr>
          <p:cNvPr id="7171" name="Заметки 2">
            <a:extLst>
              <a:ext uri="{FF2B5EF4-FFF2-40B4-BE49-F238E27FC236}">
                <a16:creationId xmlns:a16="http://schemas.microsoft.com/office/drawing/2014/main" id="{4B1D0615-9896-4C8F-84AE-4466725219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7172" name="Номер слайда 3">
            <a:extLst>
              <a:ext uri="{FF2B5EF4-FFF2-40B4-BE49-F238E27FC236}">
                <a16:creationId xmlns:a16="http://schemas.microsoft.com/office/drawing/2014/main" id="{6BE2B453-B5D8-4EE8-BD9E-4662AF17B9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6763" indent="-293688">
              <a:spcBef>
                <a:spcPct val="30000"/>
              </a:spcBef>
              <a:defRPr sz="1200">
                <a:solidFill>
                  <a:schemeClr val="tx1"/>
                </a:solidFill>
                <a:latin typeface="Arial" panose="020B0604020202020204" pitchFamily="34" charset="0"/>
              </a:defRPr>
            </a:lvl2pPr>
            <a:lvl3pPr marL="1182688" indent="-234950">
              <a:spcBef>
                <a:spcPct val="30000"/>
              </a:spcBef>
              <a:defRPr sz="1200">
                <a:solidFill>
                  <a:schemeClr val="tx1"/>
                </a:solidFill>
                <a:latin typeface="Arial" panose="020B0604020202020204" pitchFamily="34" charset="0"/>
              </a:defRPr>
            </a:lvl3pPr>
            <a:lvl4pPr marL="1655763" indent="-234950">
              <a:spcBef>
                <a:spcPct val="30000"/>
              </a:spcBef>
              <a:defRPr sz="1200">
                <a:solidFill>
                  <a:schemeClr val="tx1"/>
                </a:solidFill>
                <a:latin typeface="Arial" panose="020B0604020202020204" pitchFamily="34" charset="0"/>
              </a:defRPr>
            </a:lvl4pPr>
            <a:lvl5pPr marL="2128838" indent="-234950">
              <a:spcBef>
                <a:spcPct val="30000"/>
              </a:spcBef>
              <a:defRPr sz="1200">
                <a:solidFill>
                  <a:schemeClr val="tx1"/>
                </a:solidFill>
                <a:latin typeface="Arial" panose="020B0604020202020204" pitchFamily="34" charset="0"/>
              </a:defRPr>
            </a:lvl5pPr>
            <a:lvl6pPr marL="2586038" indent="-234950" eaLnBrk="0" fontAlgn="base" hangingPunct="0">
              <a:spcBef>
                <a:spcPct val="30000"/>
              </a:spcBef>
              <a:spcAft>
                <a:spcPct val="0"/>
              </a:spcAft>
              <a:defRPr sz="1200">
                <a:solidFill>
                  <a:schemeClr val="tx1"/>
                </a:solidFill>
                <a:latin typeface="Arial" panose="020B0604020202020204" pitchFamily="34" charset="0"/>
              </a:defRPr>
            </a:lvl6pPr>
            <a:lvl7pPr marL="3043238" indent="-234950" eaLnBrk="0" fontAlgn="base" hangingPunct="0">
              <a:spcBef>
                <a:spcPct val="30000"/>
              </a:spcBef>
              <a:spcAft>
                <a:spcPct val="0"/>
              </a:spcAft>
              <a:defRPr sz="1200">
                <a:solidFill>
                  <a:schemeClr val="tx1"/>
                </a:solidFill>
                <a:latin typeface="Arial" panose="020B0604020202020204" pitchFamily="34" charset="0"/>
              </a:defRPr>
            </a:lvl7pPr>
            <a:lvl8pPr marL="3500438" indent="-234950" eaLnBrk="0" fontAlgn="base" hangingPunct="0">
              <a:spcBef>
                <a:spcPct val="30000"/>
              </a:spcBef>
              <a:spcAft>
                <a:spcPct val="0"/>
              </a:spcAft>
              <a:defRPr sz="1200">
                <a:solidFill>
                  <a:schemeClr val="tx1"/>
                </a:solidFill>
                <a:latin typeface="Arial" panose="020B0604020202020204" pitchFamily="34" charset="0"/>
              </a:defRPr>
            </a:lvl8pPr>
            <a:lvl9pPr marL="3957638" indent="-2349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1C7976-C276-48FB-900E-FD8E8D237225}" type="slidenum">
              <a:rPr lang="ru-RU" altLang="ru-RU" smtClean="0"/>
              <a:pPr>
                <a:spcBef>
                  <a:spcPct val="0"/>
                </a:spcBef>
              </a:pPr>
              <a:t>3</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C6C5E27-D495-4CCA-882C-EAE8C5457BB7}"/>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A9CD916D-E594-4DBC-BB9D-E9332D4988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a:latin typeface="Arial" panose="020B0604020202020204" pitchFamily="34" charset="0"/>
            </a:endParaRPr>
          </a:p>
        </p:txBody>
      </p:sp>
      <p:sp>
        <p:nvSpPr>
          <p:cNvPr id="12292" name="Slide Number Placeholder 3">
            <a:extLst>
              <a:ext uri="{FF2B5EF4-FFF2-40B4-BE49-F238E27FC236}">
                <a16:creationId xmlns:a16="http://schemas.microsoft.com/office/drawing/2014/main" id="{3EFF0709-9ED5-45B6-8E82-6B694CA221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6763" indent="-293688">
              <a:spcBef>
                <a:spcPct val="30000"/>
              </a:spcBef>
              <a:defRPr sz="1200">
                <a:solidFill>
                  <a:schemeClr val="tx1"/>
                </a:solidFill>
                <a:latin typeface="Arial" panose="020B0604020202020204" pitchFamily="34" charset="0"/>
              </a:defRPr>
            </a:lvl2pPr>
            <a:lvl3pPr marL="1182688" indent="-234950">
              <a:spcBef>
                <a:spcPct val="30000"/>
              </a:spcBef>
              <a:defRPr sz="1200">
                <a:solidFill>
                  <a:schemeClr val="tx1"/>
                </a:solidFill>
                <a:latin typeface="Arial" panose="020B0604020202020204" pitchFamily="34" charset="0"/>
              </a:defRPr>
            </a:lvl3pPr>
            <a:lvl4pPr marL="1655763" indent="-234950">
              <a:spcBef>
                <a:spcPct val="30000"/>
              </a:spcBef>
              <a:defRPr sz="1200">
                <a:solidFill>
                  <a:schemeClr val="tx1"/>
                </a:solidFill>
                <a:latin typeface="Arial" panose="020B0604020202020204" pitchFamily="34" charset="0"/>
              </a:defRPr>
            </a:lvl4pPr>
            <a:lvl5pPr marL="2128838" indent="-234950">
              <a:spcBef>
                <a:spcPct val="30000"/>
              </a:spcBef>
              <a:defRPr sz="1200">
                <a:solidFill>
                  <a:schemeClr val="tx1"/>
                </a:solidFill>
                <a:latin typeface="Arial" panose="020B0604020202020204" pitchFamily="34" charset="0"/>
              </a:defRPr>
            </a:lvl5pPr>
            <a:lvl6pPr marL="2586038" indent="-234950" eaLnBrk="0" fontAlgn="base" hangingPunct="0">
              <a:spcBef>
                <a:spcPct val="30000"/>
              </a:spcBef>
              <a:spcAft>
                <a:spcPct val="0"/>
              </a:spcAft>
              <a:defRPr sz="1200">
                <a:solidFill>
                  <a:schemeClr val="tx1"/>
                </a:solidFill>
                <a:latin typeface="Arial" panose="020B0604020202020204" pitchFamily="34" charset="0"/>
              </a:defRPr>
            </a:lvl6pPr>
            <a:lvl7pPr marL="3043238" indent="-234950" eaLnBrk="0" fontAlgn="base" hangingPunct="0">
              <a:spcBef>
                <a:spcPct val="30000"/>
              </a:spcBef>
              <a:spcAft>
                <a:spcPct val="0"/>
              </a:spcAft>
              <a:defRPr sz="1200">
                <a:solidFill>
                  <a:schemeClr val="tx1"/>
                </a:solidFill>
                <a:latin typeface="Arial" panose="020B0604020202020204" pitchFamily="34" charset="0"/>
              </a:defRPr>
            </a:lvl7pPr>
            <a:lvl8pPr marL="3500438" indent="-234950" eaLnBrk="0" fontAlgn="base" hangingPunct="0">
              <a:spcBef>
                <a:spcPct val="30000"/>
              </a:spcBef>
              <a:spcAft>
                <a:spcPct val="0"/>
              </a:spcAft>
              <a:defRPr sz="1200">
                <a:solidFill>
                  <a:schemeClr val="tx1"/>
                </a:solidFill>
                <a:latin typeface="Arial" panose="020B0604020202020204" pitchFamily="34" charset="0"/>
              </a:defRPr>
            </a:lvl8pPr>
            <a:lvl9pPr marL="3957638" indent="-2349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12F3B8-1BA9-4E9E-A8F3-CCD6588DD9F6}" type="slidenum">
              <a:rPr lang="ru-RU" altLang="ru-RU" smtClean="0"/>
              <a:pPr>
                <a:spcBef>
                  <a:spcPct val="0"/>
                </a:spcBef>
              </a:pPr>
              <a:t>7</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25</a:t>
            </a:fld>
            <a:endParaRPr lang="ru-RU"/>
          </a:p>
        </p:txBody>
      </p:sp>
    </p:spTree>
    <p:extLst>
      <p:ext uri="{BB962C8B-B14F-4D97-AF65-F5344CB8AC3E}">
        <p14:creationId xmlns:p14="http://schemas.microsoft.com/office/powerpoint/2010/main" val="335656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26</a:t>
            </a:fld>
            <a:endParaRPr lang="ru-RU"/>
          </a:p>
        </p:txBody>
      </p:sp>
    </p:spTree>
    <p:extLst>
      <p:ext uri="{BB962C8B-B14F-4D97-AF65-F5344CB8AC3E}">
        <p14:creationId xmlns:p14="http://schemas.microsoft.com/office/powerpoint/2010/main" val="239560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27</a:t>
            </a:fld>
            <a:endParaRPr lang="ru-RU"/>
          </a:p>
        </p:txBody>
      </p:sp>
    </p:spTree>
    <p:extLst>
      <p:ext uri="{BB962C8B-B14F-4D97-AF65-F5344CB8AC3E}">
        <p14:creationId xmlns:p14="http://schemas.microsoft.com/office/powerpoint/2010/main" val="60502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29</a:t>
            </a:fld>
            <a:endParaRPr lang="ru-RU"/>
          </a:p>
        </p:txBody>
      </p:sp>
    </p:spTree>
    <p:extLst>
      <p:ext uri="{BB962C8B-B14F-4D97-AF65-F5344CB8AC3E}">
        <p14:creationId xmlns:p14="http://schemas.microsoft.com/office/powerpoint/2010/main" val="339210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33</a:t>
            </a:fld>
            <a:endParaRPr lang="ru-RU"/>
          </a:p>
        </p:txBody>
      </p:sp>
    </p:spTree>
    <p:extLst>
      <p:ext uri="{BB962C8B-B14F-4D97-AF65-F5344CB8AC3E}">
        <p14:creationId xmlns:p14="http://schemas.microsoft.com/office/powerpoint/2010/main" val="388328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42</a:t>
            </a:fld>
            <a:endParaRPr lang="ru-RU"/>
          </a:p>
        </p:txBody>
      </p:sp>
    </p:spTree>
    <p:extLst>
      <p:ext uri="{BB962C8B-B14F-4D97-AF65-F5344CB8AC3E}">
        <p14:creationId xmlns:p14="http://schemas.microsoft.com/office/powerpoint/2010/main" val="92338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42685A0-3708-4E52-9538-64F4200C13C1}" type="slidenum">
              <a:rPr lang="ru-RU" smtClean="0"/>
              <a:t>45</a:t>
            </a:fld>
            <a:endParaRPr lang="ru-RU"/>
          </a:p>
        </p:txBody>
      </p:sp>
    </p:spTree>
    <p:extLst>
      <p:ext uri="{BB962C8B-B14F-4D97-AF65-F5344CB8AC3E}">
        <p14:creationId xmlns:p14="http://schemas.microsoft.com/office/powerpoint/2010/main" val="40202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BF41D5D-0825-489D-AE23-E88F8CE3E658}" type="datetimeFigureOut">
              <a:rPr lang="ru-RU" smtClean="0"/>
              <a:t>28.05.2019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304764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BF41D5D-0825-489D-AE23-E88F8CE3E658}" type="datetimeFigureOut">
              <a:rPr lang="ru-RU" smtClean="0"/>
              <a:t>28.05.2019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27898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BF41D5D-0825-489D-AE23-E88F8CE3E658}" type="datetimeFigureOut">
              <a:rPr lang="ru-RU" smtClean="0"/>
              <a:t>28.05.2019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5563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281C910B-CAEE-4CCF-8CF6-25973791A0EB}"/>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cs typeface="+mn-cs"/>
              </a:defRPr>
            </a:lvl1pPr>
          </a:lstStyle>
          <a:p>
            <a:pPr>
              <a:defRPr/>
            </a:pPr>
            <a:endParaRPr lang="et-EE"/>
          </a:p>
        </p:txBody>
      </p:sp>
      <p:sp>
        <p:nvSpPr>
          <p:cNvPr id="5" name="Rectangle 5">
            <a:extLst>
              <a:ext uri="{FF2B5EF4-FFF2-40B4-BE49-F238E27FC236}">
                <a16:creationId xmlns:a16="http://schemas.microsoft.com/office/drawing/2014/main" id="{0848172D-D952-4639-A7E1-DC120F8E3D51}"/>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cs typeface="+mn-cs"/>
              </a:defRPr>
            </a:lvl1pPr>
          </a:lstStyle>
          <a:p>
            <a:pPr>
              <a:defRPr/>
            </a:pPr>
            <a:endParaRPr lang="et-EE"/>
          </a:p>
        </p:txBody>
      </p:sp>
      <p:sp>
        <p:nvSpPr>
          <p:cNvPr id="6" name="Rectangle 6">
            <a:extLst>
              <a:ext uri="{FF2B5EF4-FFF2-40B4-BE49-F238E27FC236}">
                <a16:creationId xmlns:a16="http://schemas.microsoft.com/office/drawing/2014/main" id="{7AA2333D-6CF1-4AF8-99B4-0493232D0B54}"/>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C0152F0-7DB8-4F6F-B80E-86DEAA6DC4FD}" type="slidenum">
              <a:rPr lang="et-EE" altLang="ru-RU"/>
              <a:pPr>
                <a:defRPr/>
              </a:pPr>
              <a:t>‹#›</a:t>
            </a:fld>
            <a:endParaRPr lang="et-EE" altLang="ru-RU"/>
          </a:p>
        </p:txBody>
      </p:sp>
    </p:spTree>
    <p:extLst>
      <p:ext uri="{BB962C8B-B14F-4D97-AF65-F5344CB8AC3E}">
        <p14:creationId xmlns:p14="http://schemas.microsoft.com/office/powerpoint/2010/main" val="171791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BF41D5D-0825-489D-AE23-E88F8CE3E658}" type="datetimeFigureOut">
              <a:rPr lang="ru-RU" smtClean="0"/>
              <a:t>28.05.2019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1523712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BF41D5D-0825-489D-AE23-E88F8CE3E658}" type="datetimeFigureOut">
              <a:rPr lang="ru-RU" smtClean="0"/>
              <a:t>28.05.2019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84823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BF41D5D-0825-489D-AE23-E88F8CE3E658}" type="datetimeFigureOut">
              <a:rPr lang="ru-RU" smtClean="0"/>
              <a:t>28.05.2019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168975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BF41D5D-0825-489D-AE23-E88F8CE3E658}" type="datetimeFigureOut">
              <a:rPr lang="ru-RU" smtClean="0"/>
              <a:t>28.05.2019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96426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BF41D5D-0825-489D-AE23-E88F8CE3E658}" type="datetimeFigureOut">
              <a:rPr lang="ru-RU" smtClean="0"/>
              <a:t>28.05.2019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214513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BF41D5D-0825-489D-AE23-E88F8CE3E658}" type="datetimeFigureOut">
              <a:rPr lang="ru-RU" smtClean="0"/>
              <a:t>28.05.2019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322379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BF41D5D-0825-489D-AE23-E88F8CE3E658}" type="datetimeFigureOut">
              <a:rPr lang="ru-RU" smtClean="0"/>
              <a:t>28.05.2019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364384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BF41D5D-0825-489D-AE23-E88F8CE3E658}" type="datetimeFigureOut">
              <a:rPr lang="ru-RU" smtClean="0"/>
              <a:t>28.05.2019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4B06C3-C7BF-45EE-93A6-63FA5C317886}" type="slidenum">
              <a:rPr lang="ru-RU" smtClean="0"/>
              <a:t>‹#›</a:t>
            </a:fld>
            <a:endParaRPr lang="ru-RU"/>
          </a:p>
        </p:txBody>
      </p:sp>
    </p:spTree>
    <p:extLst>
      <p:ext uri="{BB962C8B-B14F-4D97-AF65-F5344CB8AC3E}">
        <p14:creationId xmlns:p14="http://schemas.microsoft.com/office/powerpoint/2010/main" val="98757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41D5D-0825-489D-AE23-E88F8CE3E658}" type="datetimeFigureOut">
              <a:rPr lang="ru-RU" smtClean="0"/>
              <a:t>28.05.2019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B06C3-C7BF-45EE-93A6-63FA5C317886}" type="slidenum">
              <a:rPr lang="ru-RU" smtClean="0"/>
              <a:t>‹#›</a:t>
            </a:fld>
            <a:endParaRPr lang="ru-RU"/>
          </a:p>
        </p:txBody>
      </p:sp>
    </p:spTree>
    <p:extLst>
      <p:ext uri="{BB962C8B-B14F-4D97-AF65-F5344CB8AC3E}">
        <p14:creationId xmlns:p14="http://schemas.microsoft.com/office/powerpoint/2010/main" val="288580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52.jpeg"/><Relationship Id="rId39" Type="http://schemas.openxmlformats.org/officeDocument/2006/relationships/image" Target="../media/image65.jpeg"/><Relationship Id="rId21" Type="http://schemas.openxmlformats.org/officeDocument/2006/relationships/image" Target="../media/image47.jpeg"/><Relationship Id="rId34" Type="http://schemas.openxmlformats.org/officeDocument/2006/relationships/image" Target="../media/image60.jpeg"/><Relationship Id="rId7" Type="http://schemas.openxmlformats.org/officeDocument/2006/relationships/image" Target="../media/image33.jpeg"/><Relationship Id="rId2" Type="http://schemas.openxmlformats.org/officeDocument/2006/relationships/image" Target="../media/image28.jpeg"/><Relationship Id="rId16" Type="http://schemas.openxmlformats.org/officeDocument/2006/relationships/image" Target="../media/image42.jpeg"/><Relationship Id="rId20" Type="http://schemas.openxmlformats.org/officeDocument/2006/relationships/image" Target="../media/image46.jpeg"/><Relationship Id="rId29" Type="http://schemas.openxmlformats.org/officeDocument/2006/relationships/image" Target="../media/image55.jpeg"/><Relationship Id="rId41"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50.jpeg"/><Relationship Id="rId32" Type="http://schemas.openxmlformats.org/officeDocument/2006/relationships/image" Target="../media/image58.jpeg"/><Relationship Id="rId37" Type="http://schemas.openxmlformats.org/officeDocument/2006/relationships/image" Target="../media/image63.jpeg"/><Relationship Id="rId40" Type="http://schemas.openxmlformats.org/officeDocument/2006/relationships/image" Target="../media/image66.jpeg"/><Relationship Id="rId5" Type="http://schemas.openxmlformats.org/officeDocument/2006/relationships/image" Target="../media/image31.jpeg"/><Relationship Id="rId15" Type="http://schemas.openxmlformats.org/officeDocument/2006/relationships/image" Target="../media/image41.jpeg"/><Relationship Id="rId23" Type="http://schemas.openxmlformats.org/officeDocument/2006/relationships/image" Target="../media/image49.jpeg"/><Relationship Id="rId28" Type="http://schemas.openxmlformats.org/officeDocument/2006/relationships/image" Target="../media/image54.jpeg"/><Relationship Id="rId36" Type="http://schemas.openxmlformats.org/officeDocument/2006/relationships/image" Target="../media/image62.jpeg"/><Relationship Id="rId10" Type="http://schemas.openxmlformats.org/officeDocument/2006/relationships/image" Target="../media/image36.jpeg"/><Relationship Id="rId19" Type="http://schemas.openxmlformats.org/officeDocument/2006/relationships/image" Target="../media/image45.jpeg"/><Relationship Id="rId31" Type="http://schemas.openxmlformats.org/officeDocument/2006/relationships/image" Target="../media/image57.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eg"/><Relationship Id="rId27" Type="http://schemas.openxmlformats.org/officeDocument/2006/relationships/image" Target="../media/image53.jpeg"/><Relationship Id="rId30" Type="http://schemas.openxmlformats.org/officeDocument/2006/relationships/image" Target="../media/image56.jpeg"/><Relationship Id="rId35" Type="http://schemas.openxmlformats.org/officeDocument/2006/relationships/image" Target="../media/image61.jpeg"/><Relationship Id="rId8" Type="http://schemas.openxmlformats.org/officeDocument/2006/relationships/image" Target="../media/image34.jpeg"/><Relationship Id="rId3" Type="http://schemas.openxmlformats.org/officeDocument/2006/relationships/image" Target="../media/image29.jpeg"/><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jpeg"/><Relationship Id="rId33" Type="http://schemas.openxmlformats.org/officeDocument/2006/relationships/image" Target="../media/image59.jpeg"/><Relationship Id="rId38"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140.jp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9.jpeg"/><Relationship Id="rId4" Type="http://schemas.openxmlformats.org/officeDocument/2006/relationships/image" Target="../media/image138.jpeg"/></Relationships>
</file>

<file path=ppt/slides/_rels/slide33.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g"/><Relationship Id="rId4" Type="http://schemas.openxmlformats.org/officeDocument/2006/relationships/image" Target="../media/image142.jpeg"/></Relationships>
</file>

<file path=ppt/slides/_rels/slide34.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7.jpeg"/><Relationship Id="rId7" Type="http://schemas.openxmlformats.org/officeDocument/2006/relationships/image" Target="../media/image150.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30.jpeg"/><Relationship Id="rId10" Type="http://schemas.openxmlformats.org/officeDocument/2006/relationships/image" Target="../media/image135.png"/><Relationship Id="rId4" Type="http://schemas.openxmlformats.org/officeDocument/2006/relationships/image" Target="../media/image148.jpeg"/><Relationship Id="rId9" Type="http://schemas.openxmlformats.org/officeDocument/2006/relationships/image" Target="../media/image152.jpeg"/></Relationships>
</file>

<file path=ppt/slides/_rels/slide35.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4.png"/><Relationship Id="rId7" Type="http://schemas.openxmlformats.org/officeDocument/2006/relationships/image" Target="../media/image157.jp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56.jpeg"/><Relationship Id="rId4" Type="http://schemas.openxmlformats.org/officeDocument/2006/relationships/image" Target="../media/image155.jpeg"/></Relationships>
</file>

<file path=ppt/slides/_rels/slide36.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3.jpeg"/><Relationship Id="rId2" Type="http://schemas.openxmlformats.org/officeDocument/2006/relationships/image" Target="../media/image159.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62.jpeg"/><Relationship Id="rId4" Type="http://schemas.openxmlformats.org/officeDocument/2006/relationships/image" Target="../media/image161.jpeg"/></Relationships>
</file>

<file path=ppt/slides/_rels/slide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39.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media/image176.jpeg"/><Relationship Id="rId11" Type="http://schemas.openxmlformats.org/officeDocument/2006/relationships/image" Target="../media/image180.jpeg"/><Relationship Id="rId5" Type="http://schemas.openxmlformats.org/officeDocument/2006/relationships/image" Target="../media/image175.jpeg"/><Relationship Id="rId10" Type="http://schemas.openxmlformats.org/officeDocument/2006/relationships/image" Target="../media/image135.png"/><Relationship Id="rId4" Type="http://schemas.openxmlformats.org/officeDocument/2006/relationships/image" Target="../media/image174.jpeg"/><Relationship Id="rId9" Type="http://schemas.openxmlformats.org/officeDocument/2006/relationships/image" Target="../media/image17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5" Type="http://schemas.openxmlformats.org/officeDocument/2006/relationships/image" Target="../media/image184.jpeg"/><Relationship Id="rId4" Type="http://schemas.openxmlformats.org/officeDocument/2006/relationships/image" Target="../media/image183.jpeg"/></Relationships>
</file>

<file path=ppt/slides/_rels/slide41.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image" Target="../media/image189.jpeg"/><Relationship Id="rId5" Type="http://schemas.openxmlformats.org/officeDocument/2006/relationships/image" Target="../media/image188.jpeg"/><Relationship Id="rId10" Type="http://schemas.openxmlformats.org/officeDocument/2006/relationships/image" Target="../media/image193.png"/><Relationship Id="rId4" Type="http://schemas.openxmlformats.org/officeDocument/2006/relationships/image" Target="../media/image187.jpeg"/><Relationship Id="rId9" Type="http://schemas.openxmlformats.org/officeDocument/2006/relationships/image" Target="../media/image192.jpeg"/></Relationships>
</file>

<file path=ppt/slides/_rels/slide42.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media/image135.pn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s>
</file>

<file path=ppt/slides/_rels/slide4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03.jpeg"/><Relationship Id="rId7" Type="http://schemas.openxmlformats.org/officeDocument/2006/relationships/image" Target="../media/image207.jpeg"/><Relationship Id="rId2"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206.jpeg"/><Relationship Id="rId5" Type="http://schemas.openxmlformats.org/officeDocument/2006/relationships/image" Target="../media/image205.tiff"/><Relationship Id="rId4" Type="http://schemas.openxmlformats.org/officeDocument/2006/relationships/image" Target="../media/image204.jpeg"/></Relationships>
</file>

<file path=ppt/slides/_rels/slide44.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45.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219.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46.xml.rels><?xml version="1.0" encoding="UTF-8" standalone="yes"?>
<Relationships xmlns="http://schemas.openxmlformats.org/package/2006/relationships"><Relationship Id="rId8" Type="http://schemas.openxmlformats.org/officeDocument/2006/relationships/image" Target="../media/image226.jpeg"/><Relationship Id="rId13" Type="http://schemas.openxmlformats.org/officeDocument/2006/relationships/image" Target="../media/image231.jpeg"/><Relationship Id="rId3" Type="http://schemas.openxmlformats.org/officeDocument/2006/relationships/image" Target="../media/image221.jpeg"/><Relationship Id="rId7" Type="http://schemas.openxmlformats.org/officeDocument/2006/relationships/image" Target="../media/image225.jpeg"/><Relationship Id="rId12" Type="http://schemas.openxmlformats.org/officeDocument/2006/relationships/image" Target="../media/image230.jpe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24.jpeg"/><Relationship Id="rId11" Type="http://schemas.openxmlformats.org/officeDocument/2006/relationships/image" Target="../media/image229.jpe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jpeg"/><Relationship Id="rId14" Type="http://schemas.openxmlformats.org/officeDocument/2006/relationships/image" Target="../media/image232.jpeg"/></Relationships>
</file>

<file path=ppt/slides/_rels/slide47.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1.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4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7.xml"/><Relationship Id="rId5" Type="http://schemas.openxmlformats.org/officeDocument/2006/relationships/image" Target="../media/image244.jpeg"/><Relationship Id="rId4" Type="http://schemas.openxmlformats.org/officeDocument/2006/relationships/image" Target="../media/image243.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5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hyperlink" Target="http://www.roben.ru/"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12.xml"/><Relationship Id="rId4" Type="http://schemas.openxmlformats.org/officeDocument/2006/relationships/image" Target="../media/image252.png"/></Relationships>
</file>

<file path=ppt/slides/_rels/slide54.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4.png"/><Relationship Id="rId3" Type="http://schemas.openxmlformats.org/officeDocument/2006/relationships/image" Target="../media/image254.png"/><Relationship Id="rId7" Type="http://schemas.openxmlformats.org/officeDocument/2006/relationships/image" Target="../media/image258.png"/><Relationship Id="rId12" Type="http://schemas.openxmlformats.org/officeDocument/2006/relationships/image" Target="../media/image263.png"/><Relationship Id="rId2" Type="http://schemas.openxmlformats.org/officeDocument/2006/relationships/image" Target="../media/image253.png"/><Relationship Id="rId1" Type="http://schemas.openxmlformats.org/officeDocument/2006/relationships/slideLayout" Target="../slideLayouts/slideLayout1.xml"/><Relationship Id="rId6" Type="http://schemas.openxmlformats.org/officeDocument/2006/relationships/image" Target="../media/image257.png"/><Relationship Id="rId11" Type="http://schemas.openxmlformats.org/officeDocument/2006/relationships/image" Target="../media/image262.png"/><Relationship Id="rId5" Type="http://schemas.openxmlformats.org/officeDocument/2006/relationships/image" Target="../media/image256.pn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png"/><Relationship Id="rId14" Type="http://schemas.openxmlformats.org/officeDocument/2006/relationships/image" Target="../media/image265.png"/></Relationships>
</file>

<file path=ppt/slides/_rels/slide5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193.png"/><Relationship Id="rId1" Type="http://schemas.openxmlformats.org/officeDocument/2006/relationships/slideLayout" Target="../slideLayouts/slideLayout1.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s>
</file>

<file path=ppt/slides/_rels/slide5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1.xml"/><Relationship Id="rId6" Type="http://schemas.openxmlformats.org/officeDocument/2006/relationships/image" Target="../media/image274.jpeg"/><Relationship Id="rId5" Type="http://schemas.openxmlformats.org/officeDocument/2006/relationships/image" Target="../media/image273.jpeg"/><Relationship Id="rId4" Type="http://schemas.openxmlformats.org/officeDocument/2006/relationships/image" Target="../media/image2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468312" y="116632"/>
            <a:ext cx="8207375" cy="5759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ru-RU" altLang="ru-RU" sz="3400" b="1" dirty="0">
                <a:solidFill>
                  <a:schemeClr val="tx1">
                    <a:lumMod val="95000"/>
                    <a:lumOff val="5000"/>
                  </a:schemeClr>
                </a:solidFill>
                <a:latin typeface="a_AvanteBs" panose="020B0402020202020204" pitchFamily="34" charset="-52"/>
                <a:cs typeface="Arial" panose="020B0604020202020204" pitchFamily="34" charset="0"/>
              </a:rPr>
              <a:t> </a:t>
            </a:r>
            <a:br>
              <a:rPr lang="ru-RU" altLang="ru-RU" sz="3400" b="1" dirty="0">
                <a:solidFill>
                  <a:schemeClr val="tx1">
                    <a:lumMod val="95000"/>
                    <a:lumOff val="5000"/>
                  </a:schemeClr>
                </a:solidFill>
                <a:latin typeface="a_AvanteBs" panose="020B0402020202020204" pitchFamily="34" charset="-52"/>
                <a:cs typeface="Arial" panose="020B0604020202020204" pitchFamily="34" charset="0"/>
              </a:rPr>
            </a:br>
            <a:r>
              <a:rPr lang="ru-RU" altLang="ru-RU" sz="3400" b="1" dirty="0">
                <a:solidFill>
                  <a:schemeClr val="bg1">
                    <a:lumMod val="65000"/>
                  </a:schemeClr>
                </a:solidFill>
                <a:latin typeface="+mn-lt"/>
                <a:cs typeface="Arial" panose="020B0604020202020204" pitchFamily="34" charset="0"/>
              </a:rPr>
              <a:t>Стеновые материалы.</a:t>
            </a:r>
          </a:p>
          <a:p>
            <a:pPr>
              <a:lnSpc>
                <a:spcPct val="150000"/>
              </a:lnSpc>
            </a:pPr>
            <a:r>
              <a:rPr lang="ru-RU" altLang="ru-RU" sz="3400" b="1" dirty="0">
                <a:solidFill>
                  <a:schemeClr val="bg1">
                    <a:lumMod val="65000"/>
                  </a:schemeClr>
                </a:solidFill>
                <a:latin typeface="+mn-lt"/>
                <a:cs typeface="Arial" panose="020B0604020202020204" pitchFamily="34" charset="0"/>
              </a:rPr>
              <a:t>Облицовочная фасадная плитка</a:t>
            </a:r>
            <a:r>
              <a:rPr lang="en-US" altLang="ru-RU" sz="3400" b="1" dirty="0">
                <a:solidFill>
                  <a:schemeClr val="bg1">
                    <a:lumMod val="65000"/>
                  </a:schemeClr>
                </a:solidFill>
                <a:latin typeface="+mn-lt"/>
                <a:cs typeface="Arial" panose="020B0604020202020204" pitchFamily="34" charset="0"/>
              </a:rPr>
              <a:t> </a:t>
            </a:r>
            <a:endParaRPr lang="ru-RU" altLang="ru-RU" sz="3400" b="1" dirty="0">
              <a:solidFill>
                <a:schemeClr val="bg1">
                  <a:lumMod val="65000"/>
                </a:schemeClr>
              </a:solidFill>
              <a:latin typeface="+mn-lt"/>
              <a:cs typeface="Arial" panose="020B0604020202020204" pitchFamily="34" charset="0"/>
            </a:endParaRPr>
          </a:p>
          <a:p>
            <a:pPr>
              <a:lnSpc>
                <a:spcPct val="150000"/>
              </a:lnSpc>
            </a:pPr>
            <a:r>
              <a:rPr lang="ru-RU" altLang="ru-RU" sz="3400" b="1" dirty="0">
                <a:solidFill>
                  <a:schemeClr val="bg1">
                    <a:lumMod val="65000"/>
                  </a:schemeClr>
                </a:solidFill>
                <a:latin typeface="+mn-lt"/>
                <a:cs typeface="Arial" panose="020B0604020202020204" pitchFamily="34" charset="0"/>
              </a:rPr>
              <a:t>(Германия, Польша)</a:t>
            </a:r>
          </a:p>
        </p:txBody>
      </p:sp>
    </p:spTree>
    <p:extLst>
      <p:ext uri="{BB962C8B-B14F-4D97-AF65-F5344CB8AC3E}">
        <p14:creationId xmlns:p14="http://schemas.microsoft.com/office/powerpoint/2010/main" val="3011388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34DFB5E-FE37-4C19-A642-0B5F36E51D54}"/>
              </a:ext>
            </a:extLst>
          </p:cNvPr>
          <p:cNvSpPr txBox="1">
            <a:spLocks noChangeArrowheads="1"/>
          </p:cNvSpPr>
          <p:nvPr/>
        </p:nvSpPr>
        <p:spPr bwMode="auto">
          <a:xfrm>
            <a:off x="2928143" y="709233"/>
            <a:ext cx="4727575" cy="374650"/>
          </a:xfrm>
          <a:prstGeom prst="rect">
            <a:avLst/>
          </a:prstGeom>
          <a:noFill/>
          <a:ln w="9525">
            <a:noFill/>
            <a:miter lim="800000"/>
            <a:headEnd/>
            <a:tailEnd/>
          </a:ln>
        </p:spPr>
        <p:txBody>
          <a:bodyPr tIns="0" bIns="0" anchor="ctr"/>
          <a:lstStyle/>
          <a:p>
            <a:pPr>
              <a:defRPr/>
            </a:pPr>
            <a:r>
              <a:rPr lang="ru-RU" altLang="ru-RU" sz="1050" b="1" dirty="0">
                <a:latin typeface="Arial" panose="020B0604020202020204" pitchFamily="34" charset="0"/>
                <a:cs typeface="Arial" panose="020B0604020202020204" pitchFamily="34" charset="0"/>
              </a:rPr>
              <a:t>Конкурентные преимущества плитки R</a:t>
            </a:r>
            <a:r>
              <a:rPr lang="en-US" altLang="ru-RU" sz="1050" b="1" dirty="0">
                <a:latin typeface="Arial" panose="020B0604020202020204" pitchFamily="34" charset="0"/>
                <a:cs typeface="Arial" panose="020B0604020202020204" pitchFamily="34" charset="0"/>
              </a:rPr>
              <a:t>Ő</a:t>
            </a:r>
            <a:r>
              <a:rPr lang="ru-RU" altLang="ru-RU" sz="1050" b="1" dirty="0">
                <a:latin typeface="Arial" panose="020B0604020202020204" pitchFamily="34" charset="0"/>
                <a:cs typeface="Arial" panose="020B0604020202020204" pitchFamily="34" charset="0"/>
              </a:rPr>
              <a:t>BEN. </a:t>
            </a:r>
            <a:endParaRPr lang="ru-RU" sz="1050" b="1" kern="0"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78B709E1-468E-469D-8E38-D9502BDAE1D8}"/>
              </a:ext>
            </a:extLst>
          </p:cNvPr>
          <p:cNvSpPr/>
          <p:nvPr/>
        </p:nvSpPr>
        <p:spPr>
          <a:xfrm>
            <a:off x="1835696" y="1452849"/>
            <a:ext cx="6610762" cy="547137"/>
          </a:xfrm>
          <a:prstGeom prst="rect">
            <a:avLst/>
          </a:prstGeom>
        </p:spPr>
        <p:txBody>
          <a:bodyPr wrap="square">
            <a:spAutoFit/>
          </a:bodyPr>
          <a:lstStyle/>
          <a:p>
            <a:pPr lvl="0" algn="just" fontAlgn="base">
              <a:lnSpc>
                <a:spcPct val="150000"/>
              </a:lnSpc>
              <a:spcBef>
                <a:spcPct val="0"/>
              </a:spcBef>
              <a:spcAft>
                <a:spcPct val="0"/>
              </a:spcAft>
            </a:pPr>
            <a:r>
              <a:rPr lang="ru-RU" sz="1050" dirty="0">
                <a:latin typeface="Arial" panose="020B0604020202020204" pitchFamily="34" charset="0"/>
                <a:ea typeface="Times New Roman" pitchFamily="18" charset="0"/>
                <a:cs typeface="Arial" pitchFamily="34" charset="0"/>
              </a:rPr>
              <a:t>Клинкерная плитка и плитка под кирпич ручной формовки отлично подходят  для оформления внутренних интерьеров.</a:t>
            </a:r>
          </a:p>
        </p:txBody>
      </p:sp>
      <p:sp>
        <p:nvSpPr>
          <p:cNvPr id="17" name="Прямоугольник 16">
            <a:extLst>
              <a:ext uri="{FF2B5EF4-FFF2-40B4-BE49-F238E27FC236}">
                <a16:creationId xmlns:a16="http://schemas.microsoft.com/office/drawing/2014/main" id="{613BE800-FE14-4D7A-802E-77FF9C4B9BEF}"/>
              </a:ext>
            </a:extLst>
          </p:cNvPr>
          <p:cNvSpPr/>
          <p:nvPr/>
        </p:nvSpPr>
        <p:spPr>
          <a:xfrm>
            <a:off x="1823120" y="2346276"/>
            <a:ext cx="6610762" cy="547137"/>
          </a:xfrm>
          <a:prstGeom prst="rect">
            <a:avLst/>
          </a:prstGeom>
        </p:spPr>
        <p:txBody>
          <a:bodyPr wrap="square">
            <a:spAutoFit/>
          </a:bodyPr>
          <a:lstStyle/>
          <a:p>
            <a:pPr lvl="0" algn="just" fontAlgn="base">
              <a:lnSpc>
                <a:spcPct val="150000"/>
              </a:lnSpc>
              <a:spcBef>
                <a:spcPct val="0"/>
              </a:spcBef>
              <a:spcAft>
                <a:spcPct val="0"/>
              </a:spcAft>
              <a:defRPr/>
            </a:pPr>
            <a:r>
              <a:rPr lang="ru-RU" sz="1050" dirty="0">
                <a:latin typeface="Arial" panose="020B0604020202020204" pitchFamily="34" charset="0"/>
                <a:ea typeface="Times New Roman" pitchFamily="18" charset="0"/>
                <a:cs typeface="Arial" pitchFamily="34" charset="0"/>
              </a:rPr>
              <a:t>Плитка</a:t>
            </a:r>
            <a:r>
              <a:rPr lang="ru-RU" sz="1050" b="1" dirty="0">
                <a:latin typeface="Arial" pitchFamily="34" charset="0"/>
                <a:ea typeface="Times New Roman" pitchFamily="18" charset="0"/>
                <a:cs typeface="Arial" pitchFamily="34" charset="0"/>
              </a:rPr>
              <a:t> </a:t>
            </a:r>
            <a:r>
              <a:rPr lang="ru-RU" sz="1050" dirty="0">
                <a:latin typeface="Arial" pitchFamily="34" charset="0"/>
                <a:ea typeface="Times New Roman" pitchFamily="18" charset="0"/>
                <a:cs typeface="Arial" pitchFamily="34" charset="0"/>
              </a:rPr>
              <a:t>в комплексе с затиркой и угловыми элементами позволяет добиться полной имитации массивной кирпичной кладки.</a:t>
            </a:r>
          </a:p>
        </p:txBody>
      </p:sp>
      <p:sp>
        <p:nvSpPr>
          <p:cNvPr id="18" name="Прямоугольник 17">
            <a:extLst>
              <a:ext uri="{FF2B5EF4-FFF2-40B4-BE49-F238E27FC236}">
                <a16:creationId xmlns:a16="http://schemas.microsoft.com/office/drawing/2014/main" id="{C6301ACB-3C42-46BE-BB87-B0919A2658DC}"/>
              </a:ext>
            </a:extLst>
          </p:cNvPr>
          <p:cNvSpPr/>
          <p:nvPr/>
        </p:nvSpPr>
        <p:spPr>
          <a:xfrm>
            <a:off x="1849671" y="3287560"/>
            <a:ext cx="6610761" cy="789512"/>
          </a:xfrm>
          <a:prstGeom prst="rect">
            <a:avLst/>
          </a:prstGeom>
        </p:spPr>
        <p:txBody>
          <a:bodyPr wrap="square">
            <a:spAutoFit/>
          </a:bodyPr>
          <a:lstStyle/>
          <a:p>
            <a:pPr lvl="0" algn="just" fontAlgn="base">
              <a:lnSpc>
                <a:spcPct val="150000"/>
              </a:lnSpc>
              <a:spcBef>
                <a:spcPct val="0"/>
              </a:spcBef>
              <a:spcAft>
                <a:spcPct val="0"/>
              </a:spcAft>
              <a:defRPr/>
            </a:pPr>
            <a:r>
              <a:rPr lang="ru-RU" sz="1050" dirty="0">
                <a:latin typeface="Arial" panose="020B0604020202020204" pitchFamily="34" charset="0"/>
                <a:ea typeface="Times New Roman" pitchFamily="18" charset="0"/>
                <a:cs typeface="Arial" pitchFamily="34" charset="0"/>
              </a:rPr>
              <a:t>Для сложных архитектурных фасадов доступно большое количество сортов одновременно изготавливаемых в виде плитки, пустотелого и полнотелого кирпича; угловая плитка изготавливается исключительно </a:t>
            </a:r>
            <a:r>
              <a:rPr lang="ru-RU" sz="1050" dirty="0" err="1">
                <a:latin typeface="Arial" pitchFamily="34" charset="0"/>
                <a:ea typeface="Times New Roman" pitchFamily="18" charset="0"/>
                <a:cs typeface="Arial" pitchFamily="34" charset="0"/>
              </a:rPr>
              <a:t>отпилом</a:t>
            </a:r>
            <a:r>
              <a:rPr lang="ru-RU" sz="1050" dirty="0">
                <a:latin typeface="Arial" pitchFamily="34" charset="0"/>
                <a:ea typeface="Times New Roman" pitchFamily="18" charset="0"/>
                <a:cs typeface="Arial" pitchFamily="34" charset="0"/>
              </a:rPr>
              <a:t> от кирпича.</a:t>
            </a:r>
          </a:p>
        </p:txBody>
      </p:sp>
      <p:pic>
        <p:nvPicPr>
          <p:cNvPr id="4" name="Рисунок 3">
            <a:extLst>
              <a:ext uri="{FF2B5EF4-FFF2-40B4-BE49-F238E27FC236}">
                <a16:creationId xmlns:a16="http://schemas.microsoft.com/office/drawing/2014/main" id="{BD0F8502-D410-460E-8ECA-00A0DDDB3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542" y="1272265"/>
            <a:ext cx="908304" cy="908304"/>
          </a:xfrm>
          <a:prstGeom prst="rect">
            <a:avLst/>
          </a:prstGeom>
        </p:spPr>
      </p:pic>
      <p:pic>
        <p:nvPicPr>
          <p:cNvPr id="7" name="Рисунок 6">
            <a:extLst>
              <a:ext uri="{FF2B5EF4-FFF2-40B4-BE49-F238E27FC236}">
                <a16:creationId xmlns:a16="http://schemas.microsoft.com/office/drawing/2014/main" id="{282248EC-1526-4EC9-BE7B-40A4E6327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150" y="3416974"/>
            <a:ext cx="936104" cy="936104"/>
          </a:xfrm>
          <a:prstGeom prst="rect">
            <a:avLst/>
          </a:prstGeom>
        </p:spPr>
      </p:pic>
      <p:pic>
        <p:nvPicPr>
          <p:cNvPr id="9" name="Рисунок 8">
            <a:extLst>
              <a:ext uri="{FF2B5EF4-FFF2-40B4-BE49-F238E27FC236}">
                <a16:creationId xmlns:a16="http://schemas.microsoft.com/office/drawing/2014/main" id="{92F235AC-EDC7-4DC2-A86B-F7D4481929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118" y="2276872"/>
            <a:ext cx="936104" cy="936104"/>
          </a:xfrm>
          <a:prstGeom prst="rect">
            <a:avLst/>
          </a:prstGeom>
        </p:spPr>
      </p:pic>
    </p:spTree>
    <p:extLst>
      <p:ext uri="{BB962C8B-B14F-4D97-AF65-F5344CB8AC3E}">
        <p14:creationId xmlns:p14="http://schemas.microsoft.com/office/powerpoint/2010/main" val="138573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6338" y="1381440"/>
            <a:ext cx="2607830" cy="307777"/>
          </a:xfrm>
          <a:prstGeom prst="rect">
            <a:avLst/>
          </a:prstGeom>
          <a:noFill/>
        </p:spPr>
        <p:txBody>
          <a:bodyPr wrap="none" rtlCol="0">
            <a:spAutoFit/>
          </a:bodyPr>
          <a:lstStyle/>
          <a:p>
            <a:r>
              <a:rPr lang="ru-RU" sz="1400" b="1" dirty="0"/>
              <a:t>Плитка доступна в 4 форматах:</a:t>
            </a:r>
            <a:endParaRPr lang="ru-RU" sz="1400" b="1" kern="0" dirty="0"/>
          </a:p>
        </p:txBody>
      </p:sp>
      <p:sp>
        <p:nvSpPr>
          <p:cNvPr id="12" name="Rectangle 2"/>
          <p:cNvSpPr txBox="1">
            <a:spLocks noChangeArrowheads="1"/>
          </p:cNvSpPr>
          <p:nvPr/>
        </p:nvSpPr>
        <p:spPr bwMode="auto">
          <a:xfrm>
            <a:off x="2638003" y="676214"/>
            <a:ext cx="6303963" cy="500063"/>
          </a:xfrm>
          <a:prstGeom prst="rect">
            <a:avLst/>
          </a:prstGeom>
          <a:noFill/>
          <a:ln w="9525">
            <a:noFill/>
            <a:miter lim="800000"/>
            <a:headEnd/>
            <a:tailEnd/>
          </a:ln>
        </p:spPr>
        <p:txBody>
          <a:bodyPr tIns="0" bIns="0" anchor="ctr"/>
          <a:lstStyle/>
          <a:p>
            <a:pPr eaLnBrk="0" hangingPunct="0">
              <a:defRPr/>
            </a:pPr>
            <a:r>
              <a:rPr lang="ru-RU" altLang="ru-RU" sz="1400" b="1" dirty="0"/>
              <a:t>Клинкерная плитка и плитка ручной формовки.</a:t>
            </a:r>
            <a:endParaRPr lang="ru-RU" sz="1400" b="1" kern="0" dirty="0">
              <a:ea typeface="+mj-ea"/>
              <a:cs typeface="+mj-cs"/>
            </a:endParaRPr>
          </a:p>
        </p:txBody>
      </p:sp>
      <p:pic>
        <p:nvPicPr>
          <p:cNvPr id="4" name="Рисунок 3">
            <a:extLst>
              <a:ext uri="{FF2B5EF4-FFF2-40B4-BE49-F238E27FC236}">
                <a16:creationId xmlns:a16="http://schemas.microsoft.com/office/drawing/2014/main" id="{5C34F3A7-DE5C-472A-87AE-E19B3EF7A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4293096"/>
            <a:ext cx="2937794" cy="1888690"/>
          </a:xfrm>
          <a:prstGeom prst="rect">
            <a:avLst/>
          </a:prstGeom>
        </p:spPr>
      </p:pic>
      <p:pic>
        <p:nvPicPr>
          <p:cNvPr id="6" name="Рисунок 5">
            <a:extLst>
              <a:ext uri="{FF2B5EF4-FFF2-40B4-BE49-F238E27FC236}">
                <a16:creationId xmlns:a16="http://schemas.microsoft.com/office/drawing/2014/main" id="{C196F91E-BA41-45E5-87CD-086090401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816" y="1865633"/>
            <a:ext cx="3295133" cy="2118622"/>
          </a:xfrm>
          <a:prstGeom prst="rect">
            <a:avLst/>
          </a:prstGeom>
        </p:spPr>
      </p:pic>
      <p:pic>
        <p:nvPicPr>
          <p:cNvPr id="10" name="Рисунок 9">
            <a:extLst>
              <a:ext uri="{FF2B5EF4-FFF2-40B4-BE49-F238E27FC236}">
                <a16:creationId xmlns:a16="http://schemas.microsoft.com/office/drawing/2014/main" id="{79E28BEC-0443-4ECC-8CE0-F7CD550D3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6390"/>
            <a:ext cx="3168352" cy="2037108"/>
          </a:xfrm>
          <a:prstGeom prst="rect">
            <a:avLst/>
          </a:prstGeom>
        </p:spPr>
      </p:pic>
      <p:pic>
        <p:nvPicPr>
          <p:cNvPr id="13" name="Рисунок 12">
            <a:extLst>
              <a:ext uri="{FF2B5EF4-FFF2-40B4-BE49-F238E27FC236}">
                <a16:creationId xmlns:a16="http://schemas.microsoft.com/office/drawing/2014/main" id="{66BCF50A-52FC-4ED4-8E66-C2E0D9252C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293096"/>
            <a:ext cx="3303637" cy="2124090"/>
          </a:xfrm>
          <a:prstGeom prst="rect">
            <a:avLst/>
          </a:prstGeom>
        </p:spPr>
      </p:pic>
      <p:pic>
        <p:nvPicPr>
          <p:cNvPr id="26" name="Picture 10" descr="C:\Users\Pustakhod\Desktop\1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352" y="2731091"/>
            <a:ext cx="3168352" cy="24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437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50" name="Text Box 22"/>
          <p:cNvSpPr txBox="1">
            <a:spLocks noChangeArrowheads="1"/>
          </p:cNvSpPr>
          <p:nvPr/>
        </p:nvSpPr>
        <p:spPr bwMode="auto">
          <a:xfrm>
            <a:off x="382723" y="1363757"/>
            <a:ext cx="40238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cs typeface="Arial" panose="020B0604020202020204" pitchFamily="34" charset="0"/>
              </a:rPr>
              <a:t>Клинкерная плитка </a:t>
            </a:r>
            <a:r>
              <a:rPr lang="en-US" altLang="ru-RU" sz="1400" dirty="0">
                <a:cs typeface="Arial" panose="020B0604020202020204" pitchFamily="34" charset="0"/>
              </a:rPr>
              <a:t>NF 9 </a:t>
            </a:r>
            <a:r>
              <a:rPr lang="ru-RU" altLang="ru-RU" sz="1400" dirty="0">
                <a:cs typeface="Arial" panose="020B0604020202020204" pitchFamily="34" charset="0"/>
              </a:rPr>
              <a:t>мм</a:t>
            </a:r>
            <a:r>
              <a:rPr lang="en-US" altLang="ru-RU" sz="1400" dirty="0">
                <a:cs typeface="Arial" panose="020B0604020202020204" pitchFamily="34" charset="0"/>
              </a:rPr>
              <a:t> </a:t>
            </a:r>
            <a:r>
              <a:rPr lang="ru-RU" altLang="ru-RU" sz="1400" dirty="0">
                <a:cs typeface="Arial" panose="020B0604020202020204" pitchFamily="34" charset="0"/>
              </a:rPr>
              <a:t>(завод </a:t>
            </a:r>
            <a:r>
              <a:rPr lang="de-DE" altLang="ru-RU" sz="1400" dirty="0" err="1">
                <a:cs typeface="Arial" panose="020B0604020202020204" pitchFamily="34" charset="0"/>
              </a:rPr>
              <a:t>Bannberscheid</a:t>
            </a:r>
            <a:r>
              <a:rPr lang="ru-RU" altLang="ru-RU" sz="1400" dirty="0">
                <a:cs typeface="Arial" panose="020B0604020202020204" pitchFamily="34" charset="0"/>
              </a:rPr>
              <a:t>)</a:t>
            </a:r>
            <a:br>
              <a:rPr lang="ru-RU" altLang="ru-RU" sz="1400" dirty="0">
                <a:cs typeface="Arial" panose="020B0604020202020204" pitchFamily="34" charset="0"/>
              </a:rPr>
            </a:br>
            <a:r>
              <a:rPr lang="ru-RU" altLang="ru-RU" sz="1400" dirty="0">
                <a:cs typeface="Arial" panose="020B0604020202020204" pitchFamily="34" charset="0"/>
              </a:rPr>
              <a:t>13 позиций</a:t>
            </a:r>
          </a:p>
        </p:txBody>
      </p:sp>
      <p:sp>
        <p:nvSpPr>
          <p:cNvPr id="150552" name="Rectangle 24"/>
          <p:cNvSpPr>
            <a:spLocks noChangeArrowheads="1"/>
          </p:cNvSpPr>
          <p:nvPr/>
        </p:nvSpPr>
        <p:spPr bwMode="auto">
          <a:xfrm>
            <a:off x="407815" y="1842533"/>
            <a:ext cx="4115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cs typeface="Arial" panose="020B0604020202020204" pitchFamily="34" charset="0"/>
              </a:rPr>
              <a:t>Клинкерная плитка </a:t>
            </a:r>
            <a:r>
              <a:rPr lang="en-US" altLang="ru-RU" sz="1400" dirty="0">
                <a:cs typeface="Arial" panose="020B0604020202020204" pitchFamily="34" charset="0"/>
              </a:rPr>
              <a:t>NF</a:t>
            </a:r>
            <a:r>
              <a:rPr lang="ru-RU" altLang="ru-RU" sz="1400" dirty="0">
                <a:cs typeface="Arial" panose="020B0604020202020204" pitchFamily="34" charset="0"/>
              </a:rPr>
              <a:t> 14 мм (завод </a:t>
            </a:r>
            <a:r>
              <a:rPr lang="de-DE" altLang="ru-RU" sz="1400" dirty="0" err="1">
                <a:cs typeface="Arial" panose="020B0604020202020204" pitchFamily="34" charset="0"/>
              </a:rPr>
              <a:t>Bannberscheid</a:t>
            </a:r>
            <a:r>
              <a:rPr lang="ru-RU" altLang="ru-RU" sz="1400" dirty="0">
                <a:cs typeface="Arial" panose="020B0604020202020204" pitchFamily="34" charset="0"/>
              </a:rPr>
              <a:t>)</a:t>
            </a:r>
            <a:br>
              <a:rPr lang="ru-RU" altLang="ru-RU" sz="1400" dirty="0">
                <a:cs typeface="Arial" panose="020B0604020202020204" pitchFamily="34" charset="0"/>
              </a:rPr>
            </a:br>
            <a:r>
              <a:rPr lang="ru-RU" altLang="ru-RU" sz="1400" dirty="0">
                <a:cs typeface="Arial" panose="020B0604020202020204" pitchFamily="34" charset="0"/>
              </a:rPr>
              <a:t>2</a:t>
            </a:r>
            <a:r>
              <a:rPr lang="en-US" altLang="ru-RU" sz="1400" dirty="0">
                <a:cs typeface="Arial" panose="020B0604020202020204" pitchFamily="34" charset="0"/>
              </a:rPr>
              <a:t>3</a:t>
            </a:r>
            <a:r>
              <a:rPr lang="ru-RU" altLang="ru-RU" sz="1400" dirty="0">
                <a:cs typeface="Arial" panose="020B0604020202020204" pitchFamily="34" charset="0"/>
              </a:rPr>
              <a:t> позиции</a:t>
            </a:r>
          </a:p>
        </p:txBody>
      </p:sp>
      <p:sp>
        <p:nvSpPr>
          <p:cNvPr id="12" name="Rectangle 2"/>
          <p:cNvSpPr txBox="1">
            <a:spLocks noChangeArrowheads="1"/>
          </p:cNvSpPr>
          <p:nvPr/>
        </p:nvSpPr>
        <p:spPr bwMode="auto">
          <a:xfrm>
            <a:off x="3201684" y="629261"/>
            <a:ext cx="3046075" cy="500063"/>
          </a:xfrm>
          <a:prstGeom prst="rect">
            <a:avLst/>
          </a:prstGeom>
          <a:noFill/>
          <a:ln w="9525">
            <a:noFill/>
            <a:miter lim="800000"/>
            <a:headEnd/>
            <a:tailEnd/>
          </a:ln>
        </p:spPr>
        <p:txBody>
          <a:bodyPr tIns="0" bIns="0" anchor="ctr"/>
          <a:lstStyle/>
          <a:p>
            <a:pPr eaLnBrk="0" hangingPunct="0">
              <a:defRPr/>
            </a:pPr>
            <a:r>
              <a:rPr lang="ru-RU" altLang="ru-RU" sz="1400" b="1" dirty="0"/>
              <a:t>Ассортимент облицовочной плитки.</a:t>
            </a:r>
            <a:endParaRPr lang="ru-RU" sz="1400" b="1" kern="0" dirty="0">
              <a:ea typeface="+mj-ea"/>
              <a:cs typeface="+mj-cs"/>
            </a:endParaRPr>
          </a:p>
        </p:txBody>
      </p:sp>
      <p:sp>
        <p:nvSpPr>
          <p:cNvPr id="11" name="Rectangle 24"/>
          <p:cNvSpPr>
            <a:spLocks noChangeArrowheads="1"/>
          </p:cNvSpPr>
          <p:nvPr/>
        </p:nvSpPr>
        <p:spPr bwMode="auto">
          <a:xfrm>
            <a:off x="387468" y="2289481"/>
            <a:ext cx="407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cs typeface="Arial" panose="020B0604020202020204" pitchFamily="34" charset="0"/>
              </a:rPr>
              <a:t>Коллекция </a:t>
            </a:r>
            <a:r>
              <a:rPr lang="en-US" altLang="ru-RU" sz="1400" dirty="0">
                <a:cs typeface="Arial" panose="020B0604020202020204" pitchFamily="34" charset="0"/>
              </a:rPr>
              <a:t>MANUS NF </a:t>
            </a:r>
            <a:r>
              <a:rPr lang="ru-RU" altLang="ru-RU" sz="1400" dirty="0">
                <a:cs typeface="Arial" panose="020B0604020202020204" pitchFamily="34" charset="0"/>
              </a:rPr>
              <a:t>14 мм (завод </a:t>
            </a:r>
            <a:r>
              <a:rPr lang="de-DE" altLang="ru-RU" sz="1400" dirty="0" err="1">
                <a:cs typeface="Arial" panose="020B0604020202020204" pitchFamily="34" charset="0"/>
              </a:rPr>
              <a:t>Bannberscheid</a:t>
            </a:r>
            <a:r>
              <a:rPr lang="ru-RU" altLang="ru-RU" sz="1400" dirty="0">
                <a:cs typeface="Arial" panose="020B0604020202020204" pitchFamily="34" charset="0"/>
              </a:rPr>
              <a:t>)</a:t>
            </a:r>
          </a:p>
          <a:p>
            <a:r>
              <a:rPr lang="ru-RU" altLang="ru-RU" sz="1400" dirty="0">
                <a:cs typeface="Arial" panose="020B0604020202020204" pitchFamily="34" charset="0"/>
              </a:rPr>
              <a:t>10 позиций</a:t>
            </a:r>
          </a:p>
        </p:txBody>
      </p:sp>
      <p:sp>
        <p:nvSpPr>
          <p:cNvPr id="13" name="Rectangle 24"/>
          <p:cNvSpPr>
            <a:spLocks noChangeArrowheads="1"/>
          </p:cNvSpPr>
          <p:nvPr/>
        </p:nvSpPr>
        <p:spPr bwMode="auto">
          <a:xfrm>
            <a:off x="411585" y="2744846"/>
            <a:ext cx="41188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cs typeface="Arial" panose="020B0604020202020204" pitchFamily="34" charset="0"/>
              </a:rPr>
              <a:t>Коллекция </a:t>
            </a:r>
            <a:r>
              <a:rPr lang="en-US" altLang="ru-RU" sz="1400" dirty="0">
                <a:cs typeface="Arial" panose="020B0604020202020204" pitchFamily="34" charset="0"/>
              </a:rPr>
              <a:t>AARHUS NF </a:t>
            </a:r>
            <a:r>
              <a:rPr lang="ru-RU" altLang="ru-RU" sz="1400" dirty="0">
                <a:cs typeface="Arial" panose="020B0604020202020204" pitchFamily="34" charset="0"/>
              </a:rPr>
              <a:t>14 мм (завод </a:t>
            </a:r>
            <a:r>
              <a:rPr lang="de-DE" altLang="ru-RU" sz="1400" dirty="0" err="1">
                <a:cs typeface="Arial" panose="020B0604020202020204" pitchFamily="34" charset="0"/>
              </a:rPr>
              <a:t>Bannberscheid</a:t>
            </a:r>
            <a:r>
              <a:rPr lang="ru-RU" altLang="ru-RU" sz="1400" dirty="0">
                <a:cs typeface="Arial" panose="020B0604020202020204" pitchFamily="34" charset="0"/>
              </a:rPr>
              <a:t>)</a:t>
            </a:r>
          </a:p>
          <a:p>
            <a:r>
              <a:rPr lang="ru-RU" altLang="ru-RU" sz="1400" dirty="0">
                <a:cs typeface="Arial" panose="020B0604020202020204" pitchFamily="34" charset="0"/>
              </a:rPr>
              <a:t>7 позиций </a:t>
            </a:r>
          </a:p>
        </p:txBody>
      </p:sp>
      <p:sp>
        <p:nvSpPr>
          <p:cNvPr id="14" name="Rectangle 24"/>
          <p:cNvSpPr>
            <a:spLocks noChangeArrowheads="1"/>
          </p:cNvSpPr>
          <p:nvPr/>
        </p:nvSpPr>
        <p:spPr bwMode="auto">
          <a:xfrm>
            <a:off x="413180" y="3204702"/>
            <a:ext cx="39821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cs typeface="Arial" panose="020B0604020202020204" pitchFamily="34" charset="0"/>
              </a:rPr>
              <a:t>Клинкерная плитка </a:t>
            </a:r>
            <a:r>
              <a:rPr lang="en-US" altLang="ru-RU" sz="1400" dirty="0">
                <a:cs typeface="Arial" panose="020B0604020202020204" pitchFamily="34" charset="0"/>
              </a:rPr>
              <a:t>NF</a:t>
            </a:r>
            <a:r>
              <a:rPr lang="ru-RU" altLang="ru-RU" sz="1400" dirty="0">
                <a:cs typeface="Arial" panose="020B0604020202020204" pitchFamily="34" charset="0"/>
              </a:rPr>
              <a:t> 14 мм (завод </a:t>
            </a:r>
            <a:r>
              <a:rPr lang="de-DE" altLang="ru-RU" sz="1400" dirty="0" err="1">
                <a:cs typeface="Arial" panose="020B0604020202020204" pitchFamily="34" charset="0"/>
              </a:rPr>
              <a:t>Querenstede</a:t>
            </a:r>
            <a:r>
              <a:rPr lang="ru-RU" altLang="ru-RU" sz="1400" dirty="0">
                <a:cs typeface="Arial" panose="020B0604020202020204" pitchFamily="34" charset="0"/>
              </a:rPr>
              <a:t>)</a:t>
            </a:r>
          </a:p>
          <a:p>
            <a:r>
              <a:rPr lang="ru-RU" altLang="ru-RU" sz="1400" dirty="0">
                <a:cs typeface="Arial" panose="020B0604020202020204" pitchFamily="34" charset="0"/>
              </a:rPr>
              <a:t>6 позиций</a:t>
            </a:r>
          </a:p>
        </p:txBody>
      </p:sp>
      <p:sp>
        <p:nvSpPr>
          <p:cNvPr id="15" name="Rectangle 24"/>
          <p:cNvSpPr>
            <a:spLocks noChangeArrowheads="1"/>
          </p:cNvSpPr>
          <p:nvPr/>
        </p:nvSpPr>
        <p:spPr bwMode="auto">
          <a:xfrm>
            <a:off x="416680" y="5136476"/>
            <a:ext cx="4459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cs typeface="Arial" panose="020B0604020202020204" pitchFamily="34" charset="0"/>
              </a:rPr>
              <a:t>Плитка ручной формовки </a:t>
            </a:r>
            <a:r>
              <a:rPr lang="en-US" altLang="ru-RU" sz="1400" dirty="0">
                <a:cs typeface="Arial" panose="020B0604020202020204" pitchFamily="34" charset="0"/>
              </a:rPr>
              <a:t>NF</a:t>
            </a:r>
            <a:r>
              <a:rPr lang="ru-RU" altLang="ru-RU" sz="1400" dirty="0">
                <a:cs typeface="Arial" panose="020B0604020202020204" pitchFamily="34" charset="0"/>
              </a:rPr>
              <a:t> 14 мм (завод </a:t>
            </a:r>
            <a:r>
              <a:rPr lang="de-DE" altLang="ru-RU" sz="1400" dirty="0" err="1">
                <a:cs typeface="Arial" panose="020B0604020202020204" pitchFamily="34" charset="0"/>
              </a:rPr>
              <a:t>Querenstede</a:t>
            </a:r>
            <a:r>
              <a:rPr lang="ru-RU" altLang="ru-RU" sz="1400" dirty="0">
                <a:cs typeface="Arial" panose="020B0604020202020204" pitchFamily="34" charset="0"/>
              </a:rPr>
              <a:t>)</a:t>
            </a:r>
          </a:p>
          <a:p>
            <a:r>
              <a:rPr lang="ru-RU" altLang="ru-RU" sz="1400" dirty="0">
                <a:cs typeface="Arial" panose="020B0604020202020204" pitchFamily="34" charset="0"/>
              </a:rPr>
              <a:t>20 позиций</a:t>
            </a:r>
          </a:p>
        </p:txBody>
      </p:sp>
      <p:pic>
        <p:nvPicPr>
          <p:cNvPr id="1026" name="Picture 2" descr="C:\Users\Pustakhod\Desktop\Roben новинки\плитка\aarhus-blau-bu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8197" y="3608058"/>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ustakhod\Desktop\Roben новинки\плитка\aarhus-gelb-bunt_carb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948" y="3608058"/>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ustakhod\Desktop\Roben новинки\плитка\aarhus-rot-bu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884" y="3608058"/>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ustakhod\Desktop\Roben новинки\плитка\aarhus-silberschwar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2648" y="3605108"/>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ustakhod\Desktop\Roben новинки\aarhus-anthraz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1084" y="3609080"/>
            <a:ext cx="4757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ustakhod\Desktop\Roben новинки\aarhus-sandweiss-bu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2800" y="3609080"/>
            <a:ext cx="4757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Pustakhod\Desktop\Roben новинки\aarhus-weissgrau.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6736" y="3609080"/>
            <a:ext cx="4757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OLD_KOMP\ЗАВОДЫ\Roben\0_ФОТОБАНК ROBEN\ПЛИТКА ROBEN\Плитка Manus\manus_arub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78948" y="285293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OLD_KOMP\ЗАВОДЫ\Roben\0_ФОТОБАНК ROBEN\ПЛИТКА ROBEN\Плитка Manus\manus_kyra_carbo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7190" y="2876119"/>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LD_KOMP\ЗАВОДЫ\Roben\0_ФОТОБАНК ROBEN\ПЛИТКА ROBEN\Плитка Manus\manus_moore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02800" y="2861095"/>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OLD_KOMP\ЗАВОДЫ\Roben\0_ФОТОБАНК ROBEN\ПЛИТКА ROBEN\Плитка Manus\manus-banda-carbo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6737" y="285293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OLD_KOMP\ЗАВОДЫ\Roben\0_ФОТОБАНК ROBEN\ПЛИТКА ROBEN\Плитка Manus\manus-java-carbo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02884" y="2873442"/>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OLD_KOMP\ЗАВОДЫ\Roben\0_ФОТОБАНК ROBEN\ПЛИТКА ROBEN\Плитка Manus\manus-samoa.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42648" y="2860053"/>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OLD_KOMP\ЗАВОДЫ\Roben\0_ФОТОБАНК ROBEN\ПЛИТКА ROBEN\Плитка Manus\manus-tonga-carbon.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60032" y="285293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OLD_KOMP\ЗАВОДЫ\Roben\0_ФОТОБАНК ROBEN\ПЛИТКА ROBEN\Плитка 14 мм\JEVER-friesisch-rot-NF_b.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07190" y="2158480"/>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D:\OLD_KOMP\ЗАВОДЫ\Roben\0_ФОТОБАНК ROBEN\ПЛИТКА ROBEN\Плитка 14 мм\mancheste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79082" y="2168920"/>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LD_KOMP\ЗАВОДЫ\Roben\0_ФОТОБАНК ROBEN\ПЛИТКА ROBEN\Плитка 14 мм\MONTBLANC-perlweiss-NF_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56624" y="2168920"/>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D:\OLD_KOMP\ЗАВОДЫ\Roben\0_ФОТОБАНК ROBEN\ПЛИТКА ROBEN\Плитка 14 мм\odenwald_schmelz_bunt.jpg"/>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31126" y="2158480"/>
            <a:ext cx="4752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OLD_KOMP\ЗАВОДЫ\Roben\0_ФОТОБАНК ROBEN\ПЛИТКА ROBEN\Плитка 14 мм\spessart.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55062" y="2158480"/>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D:\OLD_KOMP\ЗАВОДЫ\Roben\0_ФОТОБАНК ROBEN\ПЛИТКА ROBEN\Плитка 14 мм\taunus_schmelz_bunt.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578998" y="2158480"/>
            <a:ext cx="475172"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OLD_KOMP\ЗАВОДЫ\Roben\0_ФОТОБАНК ROBEN\ПЛИТКА ROBEN\Плитка 14 мм\vogtland_bunt_nf_0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002934" y="2158480"/>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D:\OLD_KOMP\ЗАВОДЫ\Roben\0_ФОТОБАНК ROBEN\ПЛИТКА ROBEN\Плитка 9 мм\Oslo_perlweiss_glatt.tif"/>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55062" y="1448840"/>
            <a:ext cx="4752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OLD_KOMP\ЗАВОДЫ\Roben\0_ФОТОБАНК ROBEN\ПЛИТКА ROBEN\Плитка 9 мм\rimini_bunt_glatt.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78998" y="1448840"/>
            <a:ext cx="475172"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D:\OLD_KOMP\ЗАВОДЫ\Roben\0_ФОТОБАНК ROBEN\ПЛИТКА ROBEN\Плитка 9 мм\rimini_gelb-bunt_genarbt.jpg"/>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07770" y="1434161"/>
            <a:ext cx="4752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OLD_KOMP\ЗАВОДЫ\Roben\0_ФОТОБАНК ROBEN\ПЛИТКА ROBEN\Плитка 9 мм\braun_genarbt.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733059" y="1448840"/>
            <a:ext cx="46421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D:\OLD_KOMP\ЗАВОДЫ\Roben\0_ФОТОБАНК ROBEN\ПЛИТКА ROBEN\Плитка 9 мм\braun_glat.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60094" y="1432704"/>
            <a:ext cx="46362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OLD_KOMP\ЗАВОДЫ\Roben\0_ФОТОБАНК ROBEN\ПЛИТКА ROBEN\Плитка 9 мм\faro_schwarz_nuanciert_glatt_nf.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09869" y="1448840"/>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D:\OLD_KOMP\ЗАВОДЫ\Roben\0_ФОТОБАНК ROBEN\ПЛИТКА ROBEN\Плитка 9 мм\FARO-grau-nuanciert-glatt-N.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464508" y="1434161"/>
            <a:ext cx="47619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D:\OLD_KOMP\ЗАВОДЫ\Roben\0_ФОТОБАНК ROBEN\ПЛИТКА ROBEN\Плитка 14 мм\FILSUM-vulcan-bunt-NF_b.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434166" y="4280215"/>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D:\OLD_KOMP\ЗАВОДЫ\Roben\0_ФОТОБАНК ROBEN\ПЛИТКА ROBEN\Плитка 14 мм\GREETSIEL-friesisch-bunt-genarbt_besandet-NF_b.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07190" y="4280215"/>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D:\OLD_KOMP\ЗАВОДЫ\Roben\0_ФОТОБАНК ROBEN\ПЛИТКА ROBEN\Плитка 14 мм\GREETSIEL-friesisch-bunt-glatt-NF_b.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727292" y="4293599"/>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D:\OLD_KOMP\ЗАВОДЫ\Roben\0_ФОТОБАНК ROBEN\ПЛИТКА ROBEN\Плитка 14 мм\GREETSIEL-friesisch-rot-genarbt_besandet-NF_b.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135231" y="4280215"/>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D:\OLD_KOMP\ЗАВОДЫ\Roben\0_ФОТОБАНК ROBEN\ПЛИТКА ROBEN\Плитка 14 мм\JEVER-friesisch-bunt-NF_b.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571924" y="4280215"/>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D:\OLD_KOMP\ЗАВОДЫ\Roben\0_ФОТОБАНК ROBEN\ПЛИТКА ROBEN\Плитка 14 мм\JEVER-friesisch-rot-NF_b.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08617" y="4280215"/>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D:\OLD_KOMP\ЗАВОДЫ\Roben\0_ФОТОБАНК ROBEN\ПЛИТКА ROBEN\Плитка ручной формовки\GEESTBRAND felsgrau.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442648" y="501317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D:\OLD_KOMP\ЗАВОДЫ\Roben\0_ФОТОБАНК ROBEN\ПЛИТКА ROBEN\Плитка ручной формовки\geestbrand_bunt-wei_creme-.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307190" y="5029242"/>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D:\OLD_KOMP\ЗАВОДЫ\Roben\0_ФОТОБАНК ROBEN\ПЛИТКА ROBEN\Плитка ручной формовки\MOORBRAND-sandgelb-bunt-NF_b.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734197" y="501317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D:\OLD_KOMP\ЗАВОДЫ\Roben\0_ФОТОБАНК ROBEN\ПЛИТКА ROBEN\Плитка ручной формовки\MOORBRAND-torf-bunt-NF_b.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138159" y="501317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D:\OLD_KOMP\ЗАВОДЫ\Roben\0_ФОТОБАНК ROBEN\ПЛИТКА ROBEN\Плитка ручной формовки\Dykbrand_faemisch-bunt_b.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578948" y="5013176"/>
            <a:ext cx="4757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D:\OLD_KOMP\ЗАВОДЫ\Roben\0_ФОТОБАНК ROBEN\ПЛИТКА ROBEN\Плитка ручной формовки\Formback_graphit_bunt.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017097" y="5013176"/>
            <a:ext cx="475780" cy="5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5939407"/>
            <a:ext cx="6060057" cy="307777"/>
          </a:xfrm>
          <a:prstGeom prst="rect">
            <a:avLst/>
          </a:prstGeom>
          <a:noFill/>
        </p:spPr>
        <p:txBody>
          <a:bodyPr wrap="none" rtlCol="0">
            <a:spAutoFit/>
          </a:bodyPr>
          <a:lstStyle/>
          <a:p>
            <a:r>
              <a:rPr lang="ru-RU" sz="1400" dirty="0">
                <a:cs typeface="Arial" panose="020B0604020202020204" pitchFamily="34" charset="0"/>
              </a:rPr>
              <a:t>К каждой модели изготавливается </a:t>
            </a:r>
            <a:r>
              <a:rPr lang="ru-RU" sz="1400" b="1" dirty="0">
                <a:solidFill>
                  <a:srgbClr val="FF0000"/>
                </a:solidFill>
                <a:cs typeface="Arial" panose="020B0604020202020204" pitchFamily="34" charset="0"/>
              </a:rPr>
              <a:t>угловая плитка </a:t>
            </a:r>
            <a:r>
              <a:rPr lang="ru-RU" sz="1400" dirty="0">
                <a:cs typeface="Arial" panose="020B0604020202020204" pitchFamily="34" charset="0"/>
              </a:rPr>
              <a:t>– для идеального фасада!</a:t>
            </a:r>
          </a:p>
        </p:txBody>
      </p:sp>
      <p:pic>
        <p:nvPicPr>
          <p:cNvPr id="1071" name="Picture 47" descr="D:\OLD_KOMP\riemchenundwinkel_1.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755621" y="5468605"/>
            <a:ext cx="745300" cy="10801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786E24B5-AAB4-4D23-9C62-AB08E01D9E58}"/>
              </a:ext>
            </a:extLst>
          </p:cNvPr>
          <p:cNvSpPr/>
          <p:nvPr/>
        </p:nvSpPr>
        <p:spPr>
          <a:xfrm>
            <a:off x="422314" y="3681434"/>
            <a:ext cx="4572000" cy="523220"/>
          </a:xfrm>
          <a:prstGeom prst="rect">
            <a:avLst/>
          </a:prstGeom>
        </p:spPr>
        <p:txBody>
          <a:bodyPr>
            <a:spAutoFit/>
          </a:bodyPr>
          <a:lstStyle/>
          <a:p>
            <a:r>
              <a:rPr lang="ru-RU" altLang="ru-RU" sz="1400" dirty="0">
                <a:cs typeface="Arial" panose="020B0604020202020204" pitchFamily="34" charset="0"/>
              </a:rPr>
              <a:t>Клинкерная плитка </a:t>
            </a:r>
            <a:r>
              <a:rPr lang="en-US" altLang="ru-RU" sz="1400" dirty="0">
                <a:cs typeface="Arial" panose="020B0604020202020204" pitchFamily="34" charset="0"/>
              </a:rPr>
              <a:t>NF</a:t>
            </a:r>
            <a:r>
              <a:rPr lang="ru-RU" altLang="ru-RU" sz="1400" dirty="0">
                <a:cs typeface="Arial" panose="020B0604020202020204" pitchFamily="34" charset="0"/>
              </a:rPr>
              <a:t> 14 мм (завод </a:t>
            </a:r>
            <a:r>
              <a:rPr lang="en-US" sz="1400" dirty="0" err="1">
                <a:cs typeface="Arial" panose="020B0604020202020204" pitchFamily="34" charset="0"/>
              </a:rPr>
              <a:t>Środa</a:t>
            </a:r>
            <a:r>
              <a:rPr lang="en-US" sz="1400" dirty="0">
                <a:cs typeface="Arial" panose="020B0604020202020204" pitchFamily="34" charset="0"/>
              </a:rPr>
              <a:t> </a:t>
            </a:r>
            <a:r>
              <a:rPr lang="en-US" sz="1400" dirty="0" err="1">
                <a:cs typeface="Arial" panose="020B0604020202020204" pitchFamily="34" charset="0"/>
              </a:rPr>
              <a:t>Śląska</a:t>
            </a:r>
            <a:r>
              <a:rPr lang="ru-RU" altLang="ru-RU" sz="1400" b="1" dirty="0">
                <a:cs typeface="Arial" panose="020B0604020202020204" pitchFamily="34" charset="0"/>
              </a:rPr>
              <a:t>)</a:t>
            </a:r>
          </a:p>
          <a:p>
            <a:r>
              <a:rPr lang="ru-RU" altLang="ru-RU" sz="1400" dirty="0">
                <a:cs typeface="Arial" panose="020B0604020202020204" pitchFamily="34" charset="0"/>
              </a:rPr>
              <a:t>21 позиций</a:t>
            </a:r>
          </a:p>
        </p:txBody>
      </p:sp>
      <p:sp>
        <p:nvSpPr>
          <p:cNvPr id="3" name="Прямоугольник 2">
            <a:extLst>
              <a:ext uri="{FF2B5EF4-FFF2-40B4-BE49-F238E27FC236}">
                <a16:creationId xmlns:a16="http://schemas.microsoft.com/office/drawing/2014/main" id="{A73532A5-AF41-4168-BA9D-D9DA55B3650F}"/>
              </a:ext>
            </a:extLst>
          </p:cNvPr>
          <p:cNvSpPr/>
          <p:nvPr/>
        </p:nvSpPr>
        <p:spPr>
          <a:xfrm>
            <a:off x="425024" y="4160785"/>
            <a:ext cx="4572000" cy="523220"/>
          </a:xfrm>
          <a:prstGeom prst="rect">
            <a:avLst/>
          </a:prstGeom>
        </p:spPr>
        <p:txBody>
          <a:bodyPr>
            <a:spAutoFit/>
          </a:bodyPr>
          <a:lstStyle/>
          <a:p>
            <a:r>
              <a:rPr lang="ru-RU" altLang="ru-RU" sz="1400" dirty="0">
                <a:cs typeface="Arial" panose="020B0604020202020204" pitchFamily="34" charset="0"/>
              </a:rPr>
              <a:t>Клинкерная плитка </a:t>
            </a:r>
            <a:r>
              <a:rPr lang="en-US" altLang="ru-RU" sz="1400" dirty="0">
                <a:cs typeface="Arial" panose="020B0604020202020204" pitchFamily="34" charset="0"/>
              </a:rPr>
              <a:t>LDF</a:t>
            </a:r>
            <a:r>
              <a:rPr lang="ru-RU" altLang="ru-RU" sz="1400" dirty="0">
                <a:cs typeface="Arial" panose="020B0604020202020204" pitchFamily="34" charset="0"/>
              </a:rPr>
              <a:t> 14 мм (завод </a:t>
            </a:r>
            <a:r>
              <a:rPr lang="en-US" sz="1400" dirty="0" err="1">
                <a:cs typeface="Arial" panose="020B0604020202020204" pitchFamily="34" charset="0"/>
              </a:rPr>
              <a:t>Środa</a:t>
            </a:r>
            <a:r>
              <a:rPr lang="en-US" sz="1400" dirty="0">
                <a:cs typeface="Arial" panose="020B0604020202020204" pitchFamily="34" charset="0"/>
              </a:rPr>
              <a:t> </a:t>
            </a:r>
            <a:r>
              <a:rPr lang="en-US" sz="1400" dirty="0" err="1">
                <a:cs typeface="Arial" panose="020B0604020202020204" pitchFamily="34" charset="0"/>
              </a:rPr>
              <a:t>Śląska</a:t>
            </a:r>
            <a:r>
              <a:rPr lang="ru-RU" altLang="ru-RU" sz="1400" b="1" dirty="0">
                <a:cs typeface="Arial" panose="020B0604020202020204" pitchFamily="34" charset="0"/>
              </a:rPr>
              <a:t>)</a:t>
            </a:r>
          </a:p>
          <a:p>
            <a:r>
              <a:rPr lang="ru-RU" altLang="ru-RU" sz="1400" dirty="0">
                <a:cs typeface="Arial" panose="020B0604020202020204" pitchFamily="34" charset="0"/>
              </a:rPr>
              <a:t>6 позиций</a:t>
            </a:r>
          </a:p>
        </p:txBody>
      </p:sp>
      <p:sp>
        <p:nvSpPr>
          <p:cNvPr id="53" name="Прямоугольник 52">
            <a:extLst>
              <a:ext uri="{FF2B5EF4-FFF2-40B4-BE49-F238E27FC236}">
                <a16:creationId xmlns:a16="http://schemas.microsoft.com/office/drawing/2014/main" id="{2B367087-3B67-46F5-B2A2-FE194A4C832C}"/>
              </a:ext>
            </a:extLst>
          </p:cNvPr>
          <p:cNvSpPr/>
          <p:nvPr/>
        </p:nvSpPr>
        <p:spPr>
          <a:xfrm>
            <a:off x="415777" y="4646253"/>
            <a:ext cx="4572000" cy="523220"/>
          </a:xfrm>
          <a:prstGeom prst="rect">
            <a:avLst/>
          </a:prstGeom>
        </p:spPr>
        <p:txBody>
          <a:bodyPr>
            <a:spAutoFit/>
          </a:bodyPr>
          <a:lstStyle/>
          <a:p>
            <a:r>
              <a:rPr lang="ru-RU" altLang="ru-RU" sz="1400" dirty="0">
                <a:cs typeface="Arial" panose="020B0604020202020204" pitchFamily="34" charset="0"/>
              </a:rPr>
              <a:t>Клинкерная плитка </a:t>
            </a:r>
            <a:r>
              <a:rPr lang="en-US" altLang="ru-RU" sz="1400" dirty="0">
                <a:cs typeface="Arial" panose="020B0604020202020204" pitchFamily="34" charset="0"/>
              </a:rPr>
              <a:t>XLDF</a:t>
            </a:r>
            <a:r>
              <a:rPr lang="ru-RU" altLang="ru-RU" sz="1400" dirty="0">
                <a:cs typeface="Arial" panose="020B0604020202020204" pitchFamily="34" charset="0"/>
              </a:rPr>
              <a:t> 14 мм (завод </a:t>
            </a:r>
            <a:r>
              <a:rPr lang="en-US" sz="1400" dirty="0" err="1">
                <a:cs typeface="Arial" panose="020B0604020202020204" pitchFamily="34" charset="0"/>
              </a:rPr>
              <a:t>Środa</a:t>
            </a:r>
            <a:r>
              <a:rPr lang="en-US" sz="1400" dirty="0">
                <a:cs typeface="Arial" panose="020B0604020202020204" pitchFamily="34" charset="0"/>
              </a:rPr>
              <a:t> </a:t>
            </a:r>
            <a:r>
              <a:rPr lang="en-US" sz="1400" dirty="0" err="1">
                <a:cs typeface="Arial" panose="020B0604020202020204" pitchFamily="34" charset="0"/>
              </a:rPr>
              <a:t>Śląska</a:t>
            </a:r>
            <a:r>
              <a:rPr lang="ru-RU" altLang="ru-RU" sz="1400" b="1" dirty="0">
                <a:cs typeface="Arial" panose="020B0604020202020204" pitchFamily="34" charset="0"/>
              </a:rPr>
              <a:t>)</a:t>
            </a:r>
          </a:p>
          <a:p>
            <a:r>
              <a:rPr lang="ru-RU" altLang="ru-RU" sz="1400" dirty="0">
                <a:cs typeface="Arial" panose="020B0604020202020204" pitchFamily="34" charset="0"/>
              </a:rPr>
              <a:t>7 позиций</a:t>
            </a:r>
          </a:p>
        </p:txBody>
      </p:sp>
      <p:pic>
        <p:nvPicPr>
          <p:cNvPr id="54" name="Picture 6" descr="C:\Users\Pustakhod\Desktop\Roben новинки\aarhus-anthrazit.jpg">
            <a:extLst>
              <a:ext uri="{FF2B5EF4-FFF2-40B4-BE49-F238E27FC236}">
                <a16:creationId xmlns:a16="http://schemas.microsoft.com/office/drawing/2014/main" id="{644C6970-F016-4775-A9A4-26BB90A42F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4777" y="5016780"/>
            <a:ext cx="4757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1" descr="D:\OLD_KOMP\ЗАВОДЫ\Roben\0_ФОТОБАНК ROBEN\ПЛИТКА ROBEN\Плитка Manus\manus_kyra_carbon.jpg">
            <a:extLst>
              <a:ext uri="{FF2B5EF4-FFF2-40B4-BE49-F238E27FC236}">
                <a16:creationId xmlns:a16="http://schemas.microsoft.com/office/drawing/2014/main" id="{5E19D002-40A0-4E8E-9462-E8CCE40A44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0883" y="4283819"/>
            <a:ext cx="47578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1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40037" y="614391"/>
            <a:ext cx="6303963"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Производство клинкерной  плитки.</a:t>
            </a:r>
            <a:endParaRPr lang="ru-MO" altLang="ru-RU" sz="1400" b="1" dirty="0">
              <a:cs typeface="Arial" panose="020B0604020202020204" pitchFamily="34" charset="0"/>
            </a:endParaRPr>
          </a:p>
        </p:txBody>
      </p:sp>
      <p:sp>
        <p:nvSpPr>
          <p:cNvPr id="2" name="TextBox 1"/>
          <p:cNvSpPr txBox="1"/>
          <p:nvPr/>
        </p:nvSpPr>
        <p:spPr>
          <a:xfrm>
            <a:off x="314065" y="1265013"/>
            <a:ext cx="1604798" cy="307777"/>
          </a:xfrm>
          <a:prstGeom prst="rect">
            <a:avLst/>
          </a:prstGeom>
          <a:noFill/>
        </p:spPr>
        <p:txBody>
          <a:bodyPr wrap="none" rtlCol="0">
            <a:spAutoFit/>
          </a:bodyPr>
          <a:lstStyle/>
          <a:p>
            <a:r>
              <a:rPr lang="ru-RU" sz="1400" dirty="0">
                <a:cs typeface="Arial" panose="020B0604020202020204" pitchFamily="34" charset="0"/>
              </a:rPr>
              <a:t>Подготовка сырья:</a:t>
            </a:r>
          </a:p>
        </p:txBody>
      </p:sp>
      <p:pic>
        <p:nvPicPr>
          <p:cNvPr id="8" name="Grafik 1"/>
          <p:cNvPicPr>
            <a:picLocks noChangeAspect="1"/>
          </p:cNvPicPr>
          <p:nvPr/>
        </p:nvPicPr>
        <p:blipFill rotWithShape="1">
          <a:blip r:embed="rId2">
            <a:extLst>
              <a:ext uri="{28A0092B-C50C-407E-A947-70E740481C1C}">
                <a14:useLocalDpi xmlns:a14="http://schemas.microsoft.com/office/drawing/2010/main" val="0"/>
              </a:ext>
            </a:extLst>
          </a:blip>
          <a:srcRect r="35477"/>
          <a:stretch/>
        </p:blipFill>
        <p:spPr>
          <a:xfrm>
            <a:off x="387700" y="1613684"/>
            <a:ext cx="4472332" cy="4623627"/>
          </a:xfrm>
          <a:prstGeom prst="rect">
            <a:avLst/>
          </a:prstGeom>
        </p:spPr>
      </p:pic>
      <p:pic>
        <p:nvPicPr>
          <p:cNvPr id="3074" name="Picture 2" descr="D:\OLD_KOMP\ЗАВОДЫ\Roben\фото с Бамбершайд\20140925_1051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881"/>
          <a:stretch/>
        </p:blipFill>
        <p:spPr bwMode="auto">
          <a:xfrm>
            <a:off x="5076055" y="1613683"/>
            <a:ext cx="3726145" cy="2031341"/>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614" y="3751753"/>
            <a:ext cx="3735585" cy="2491856"/>
          </a:xfrm>
          <a:prstGeom prst="rect">
            <a:avLst/>
          </a:prstGeom>
        </p:spPr>
      </p:pic>
    </p:spTree>
    <p:extLst>
      <p:ext uri="{BB962C8B-B14F-4D97-AF65-F5344CB8AC3E}">
        <p14:creationId xmlns:p14="http://schemas.microsoft.com/office/powerpoint/2010/main" val="230711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62" name="Picture 10" descr="1 (4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122" y="1506009"/>
            <a:ext cx="3548871" cy="4731304"/>
          </a:xfrm>
          <a:prstGeom prst="rect">
            <a:avLst/>
          </a:prstGeom>
          <a:noFill/>
          <a:extLst>
            <a:ext uri="{909E8E84-426E-40DD-AFC4-6F175D3DCCD1}">
              <a14:hiddenFill xmlns:a14="http://schemas.microsoft.com/office/drawing/2010/main">
                <a:solidFill>
                  <a:srgbClr val="FFFFFF"/>
                </a:solidFill>
              </a14:hiddenFill>
            </a:ext>
          </a:extLst>
        </p:spPr>
      </p:pic>
      <p:pic>
        <p:nvPicPr>
          <p:cNvPr id="177163" name="Picture 11" descr="1 (4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506009"/>
            <a:ext cx="3548871" cy="4731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776" y="1147185"/>
            <a:ext cx="4731552" cy="307777"/>
          </a:xfrm>
          <a:prstGeom prst="rect">
            <a:avLst/>
          </a:prstGeom>
          <a:noFill/>
        </p:spPr>
        <p:txBody>
          <a:bodyPr wrap="none" rtlCol="0">
            <a:spAutoFit/>
          </a:bodyPr>
          <a:lstStyle/>
          <a:p>
            <a:r>
              <a:rPr lang="ru-RU" sz="1400" dirty="0">
                <a:cs typeface="Arial" panose="020B0604020202020204" pitchFamily="34" charset="0"/>
              </a:rPr>
              <a:t>Плитка производится методом пластического формования.</a:t>
            </a:r>
          </a:p>
        </p:txBody>
      </p:sp>
      <p:sp>
        <p:nvSpPr>
          <p:cNvPr id="7" name="Rectangle 2"/>
          <p:cNvSpPr txBox="1">
            <a:spLocks noChangeArrowheads="1"/>
          </p:cNvSpPr>
          <p:nvPr/>
        </p:nvSpPr>
        <p:spPr bwMode="auto">
          <a:xfrm>
            <a:off x="3059832" y="692696"/>
            <a:ext cx="6303963"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Производство клинкерной плитки.  </a:t>
            </a:r>
            <a:endParaRPr lang="ru-MO" altLang="ru-RU" sz="1400" b="1" dirty="0">
              <a:cs typeface="Arial" panose="020B0604020202020204" pitchFamily="34" charset="0"/>
            </a:endParaRPr>
          </a:p>
        </p:txBody>
      </p:sp>
    </p:spTree>
    <p:extLst>
      <p:ext uri="{BB962C8B-B14F-4D97-AF65-F5344CB8AC3E}">
        <p14:creationId xmlns:p14="http://schemas.microsoft.com/office/powerpoint/2010/main" val="80344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Riemchen-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31163"/>
            <a:ext cx="6372735" cy="4206149"/>
          </a:xfrm>
          <a:prstGeom prst="rect">
            <a:avLst/>
          </a:prstGeom>
          <a:noFill/>
          <a:extLst>
            <a:ext uri="{909E8E84-426E-40DD-AFC4-6F175D3DCCD1}">
              <a14:hiddenFill xmlns:a14="http://schemas.microsoft.com/office/drawing/2010/main">
                <a:solidFill>
                  <a:srgbClr val="FFFFFF"/>
                </a:solidFill>
              </a14:hiddenFill>
            </a:ext>
          </a:extLst>
        </p:spPr>
      </p:pic>
      <p:pic>
        <p:nvPicPr>
          <p:cNvPr id="239620" name="Picture 4" descr="Riemchen-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7238" y="2031163"/>
            <a:ext cx="2774980" cy="42061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89912" y="1474282"/>
            <a:ext cx="4731552" cy="307777"/>
          </a:xfrm>
          <a:prstGeom prst="rect">
            <a:avLst/>
          </a:prstGeom>
          <a:noFill/>
        </p:spPr>
        <p:txBody>
          <a:bodyPr wrap="none" rtlCol="0">
            <a:spAutoFit/>
          </a:bodyPr>
          <a:lstStyle/>
          <a:p>
            <a:r>
              <a:rPr lang="ru-RU" sz="1400" dirty="0">
                <a:cs typeface="Arial" panose="020B0604020202020204" pitchFamily="34" charset="0"/>
              </a:rPr>
              <a:t>Плитка производится методом пластического формования.</a:t>
            </a:r>
          </a:p>
        </p:txBody>
      </p:sp>
      <p:sp>
        <p:nvSpPr>
          <p:cNvPr id="8" name="Rectangle 2"/>
          <p:cNvSpPr txBox="1">
            <a:spLocks noChangeArrowheads="1"/>
          </p:cNvSpPr>
          <p:nvPr/>
        </p:nvSpPr>
        <p:spPr bwMode="auto">
          <a:xfrm>
            <a:off x="3131840" y="692696"/>
            <a:ext cx="2880320"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Производство клинкерной плитки.</a:t>
            </a:r>
            <a:endParaRPr lang="ru-MO" altLang="ru-RU" sz="1400" b="1" dirty="0">
              <a:cs typeface="Arial" panose="020B0604020202020204" pitchFamily="34" charset="0"/>
            </a:endParaRPr>
          </a:p>
        </p:txBody>
      </p:sp>
    </p:spTree>
    <p:extLst>
      <p:ext uri="{BB962C8B-B14F-4D97-AF65-F5344CB8AC3E}">
        <p14:creationId xmlns:p14="http://schemas.microsoft.com/office/powerpoint/2010/main" val="122733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6" name="Picture 6" descr="1 (4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99" y="3933057"/>
            <a:ext cx="3311010" cy="2483936"/>
          </a:xfrm>
          <a:prstGeom prst="rect">
            <a:avLst/>
          </a:prstGeom>
          <a:noFill/>
          <a:extLst>
            <a:ext uri="{909E8E84-426E-40DD-AFC4-6F175D3DCCD1}">
              <a14:hiddenFill xmlns:a14="http://schemas.microsoft.com/office/drawing/2010/main">
                <a:solidFill>
                  <a:srgbClr val="FFFFFF"/>
                </a:solidFill>
              </a14:hiddenFill>
            </a:ext>
          </a:extLst>
        </p:spPr>
      </p:pic>
      <p:pic>
        <p:nvPicPr>
          <p:cNvPr id="240647" name="Picture 7" descr="1 (4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451" y="1412776"/>
            <a:ext cx="3312369" cy="2483937"/>
          </a:xfrm>
          <a:prstGeom prst="rect">
            <a:avLst/>
          </a:prstGeom>
          <a:noFill/>
          <a:extLst>
            <a:ext uri="{909E8E84-426E-40DD-AFC4-6F175D3DCCD1}">
              <a14:hiddenFill xmlns:a14="http://schemas.microsoft.com/office/drawing/2010/main">
                <a:solidFill>
                  <a:srgbClr val="FFFFFF"/>
                </a:solidFill>
              </a14:hiddenFill>
            </a:ext>
          </a:extLst>
        </p:spPr>
      </p:pic>
      <p:pic>
        <p:nvPicPr>
          <p:cNvPr id="240648" name="Picture 8" descr="1 (4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412777"/>
            <a:ext cx="3312368" cy="2483937"/>
          </a:xfrm>
          <a:prstGeom prst="rect">
            <a:avLst/>
          </a:prstGeom>
          <a:noFill/>
          <a:extLst>
            <a:ext uri="{909E8E84-426E-40DD-AFC4-6F175D3DCCD1}">
              <a14:hiddenFill xmlns:a14="http://schemas.microsoft.com/office/drawing/2010/main">
                <a:solidFill>
                  <a:srgbClr val="FFFFFF"/>
                </a:solidFill>
              </a14:hiddenFill>
            </a:ext>
          </a:extLst>
        </p:spPr>
      </p:pic>
      <p:pic>
        <p:nvPicPr>
          <p:cNvPr id="240649" name="Picture 9" descr="1 (5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3933056"/>
            <a:ext cx="3312368" cy="24839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275856" y="644510"/>
            <a:ext cx="288032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Производство клинкерной плитки.</a:t>
            </a:r>
            <a:endParaRPr lang="ru-MO" altLang="ru-RU" sz="1200" b="1" dirty="0">
              <a:latin typeface="Arial" panose="020B0604020202020204" pitchFamily="34" charset="0"/>
              <a:cs typeface="Arial" panose="020B0604020202020204" pitchFamily="34" charset="0"/>
            </a:endParaRPr>
          </a:p>
        </p:txBody>
      </p:sp>
      <p:sp>
        <p:nvSpPr>
          <p:cNvPr id="9" name="TextBox 8"/>
          <p:cNvSpPr txBox="1"/>
          <p:nvPr/>
        </p:nvSpPr>
        <p:spPr>
          <a:xfrm>
            <a:off x="3708141" y="1029827"/>
            <a:ext cx="1727717" cy="307777"/>
          </a:xfrm>
          <a:prstGeom prst="rect">
            <a:avLst/>
          </a:prstGeom>
          <a:noFill/>
        </p:spPr>
        <p:txBody>
          <a:bodyPr wrap="none" rtlCol="0">
            <a:spAutoFit/>
          </a:bodyPr>
          <a:lstStyle/>
          <a:p>
            <a:r>
              <a:rPr lang="ru-RU" sz="1400" dirty="0">
                <a:cs typeface="Arial" panose="020B0604020202020204" pitchFamily="34" charset="0"/>
              </a:rPr>
              <a:t>Подготовка к сушке:</a:t>
            </a:r>
          </a:p>
        </p:txBody>
      </p:sp>
    </p:spTree>
    <p:extLst>
      <p:ext uri="{BB962C8B-B14F-4D97-AF65-F5344CB8AC3E}">
        <p14:creationId xmlns:p14="http://schemas.microsoft.com/office/powerpoint/2010/main" val="4153935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520700" y="458788"/>
            <a:ext cx="8191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p>
        </p:txBody>
      </p:sp>
      <p:pic>
        <p:nvPicPr>
          <p:cNvPr id="178182" name="Picture 6" descr="Riemchen-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33398"/>
            <a:ext cx="6407982" cy="42312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59832" y="653782"/>
            <a:ext cx="3282329"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Производство клинкерной плитки.</a:t>
            </a:r>
            <a:endParaRPr lang="ru-MO" altLang="ru-RU" sz="1400" b="1" dirty="0">
              <a:cs typeface="Arial" panose="020B0604020202020204" pitchFamily="34" charset="0"/>
            </a:endParaRPr>
          </a:p>
        </p:txBody>
      </p:sp>
      <p:pic>
        <p:nvPicPr>
          <p:cNvPr id="178183" name="Picture 7" descr="Riemchen-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733398"/>
            <a:ext cx="2792714" cy="42312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67744" y="1289733"/>
            <a:ext cx="4267387" cy="307777"/>
          </a:xfrm>
          <a:prstGeom prst="rect">
            <a:avLst/>
          </a:prstGeom>
          <a:noFill/>
        </p:spPr>
        <p:txBody>
          <a:bodyPr wrap="none" rtlCol="0">
            <a:spAutoFit/>
          </a:bodyPr>
          <a:lstStyle/>
          <a:p>
            <a:r>
              <a:rPr lang="ru-RU" sz="1400" dirty="0">
                <a:cs typeface="Arial" panose="020B0604020202020204" pitchFamily="34" charset="0"/>
              </a:rPr>
              <a:t>Подготовка к обжигу в печи при температуре 1200°С.</a:t>
            </a:r>
          </a:p>
        </p:txBody>
      </p:sp>
    </p:spTree>
    <p:extLst>
      <p:ext uri="{BB962C8B-B14F-4D97-AF65-F5344CB8AC3E}">
        <p14:creationId xmlns:p14="http://schemas.microsoft.com/office/powerpoint/2010/main" val="1617562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520700" y="458788"/>
            <a:ext cx="8191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p>
        </p:txBody>
      </p:sp>
      <p:sp>
        <p:nvSpPr>
          <p:cNvPr id="7" name="TextBox 6"/>
          <p:cNvSpPr txBox="1"/>
          <p:nvPr/>
        </p:nvSpPr>
        <p:spPr>
          <a:xfrm>
            <a:off x="524140" y="1142207"/>
            <a:ext cx="8460680" cy="705258"/>
          </a:xfrm>
          <a:prstGeom prst="rect">
            <a:avLst/>
          </a:prstGeom>
          <a:noFill/>
        </p:spPr>
        <p:txBody>
          <a:bodyPr wrap="square" rtlCol="0">
            <a:spAutoFit/>
          </a:bodyPr>
          <a:lstStyle/>
          <a:p>
            <a:pPr>
              <a:lnSpc>
                <a:spcPct val="150000"/>
              </a:lnSpc>
            </a:pPr>
            <a:r>
              <a:rPr lang="ru-RU" sz="1400" dirty="0">
                <a:cs typeface="Arial" panose="020B0604020202020204" pitchFamily="34" charset="0"/>
              </a:rPr>
              <a:t>Контроль качества осуществляется электронным методом. Фотография каждой плитки сравнивается с эталоном посредством специальной компьютерной программы.</a:t>
            </a:r>
          </a:p>
        </p:txBody>
      </p:sp>
      <p:sp>
        <p:nvSpPr>
          <p:cNvPr id="9" name="Rectangle 2"/>
          <p:cNvSpPr txBox="1">
            <a:spLocks noChangeArrowheads="1"/>
          </p:cNvSpPr>
          <p:nvPr/>
        </p:nvSpPr>
        <p:spPr bwMode="auto">
          <a:xfrm>
            <a:off x="2807804" y="649040"/>
            <a:ext cx="3528391"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Производство клинкерной плитки.</a:t>
            </a:r>
            <a:endParaRPr lang="ru-MO" altLang="ru-RU" sz="1400" b="1" dirty="0">
              <a:cs typeface="Arial" panose="020B0604020202020204" pitchFamily="34" charset="0"/>
            </a:endParaRPr>
          </a:p>
        </p:txBody>
      </p:sp>
      <p:pic>
        <p:nvPicPr>
          <p:cNvPr id="3074" name="Picture 2" descr="D:\OLD_KOMP\ЗАВОДЫ\Roben\фото с Бамбершайд\20140925_1339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700" y="1988840"/>
            <a:ext cx="5400600" cy="405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842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520700" y="458788"/>
            <a:ext cx="8191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p>
        </p:txBody>
      </p:sp>
      <p:sp>
        <p:nvSpPr>
          <p:cNvPr id="7" name="TextBox 6"/>
          <p:cNvSpPr txBox="1"/>
          <p:nvPr/>
        </p:nvSpPr>
        <p:spPr>
          <a:xfrm>
            <a:off x="323528" y="1166800"/>
            <a:ext cx="8280921" cy="705258"/>
          </a:xfrm>
          <a:prstGeom prst="rect">
            <a:avLst/>
          </a:prstGeom>
          <a:noFill/>
        </p:spPr>
        <p:txBody>
          <a:bodyPr wrap="square" rtlCol="0">
            <a:spAutoFit/>
          </a:bodyPr>
          <a:lstStyle/>
          <a:p>
            <a:pPr>
              <a:lnSpc>
                <a:spcPct val="150000"/>
              </a:lnSpc>
            </a:pPr>
            <a:r>
              <a:rPr lang="ru-RU" sz="1400" dirty="0">
                <a:cs typeface="Arial" panose="020B0604020202020204" pitchFamily="34" charset="0"/>
              </a:rPr>
              <a:t>Плитка фасуется в картонные коробки. Для РФ производится специальная </a:t>
            </a:r>
            <a:r>
              <a:rPr lang="ru-RU" sz="1400" b="1" dirty="0">
                <a:cs typeface="Arial" panose="020B0604020202020204" pitchFamily="34" charset="0"/>
              </a:rPr>
              <a:t>усиленная упаковка </a:t>
            </a:r>
            <a:r>
              <a:rPr lang="ru-RU" sz="1400" dirty="0">
                <a:cs typeface="Arial" panose="020B0604020202020204" pitchFamily="34" charset="0"/>
              </a:rPr>
              <a:t>сформированных поддонов.</a:t>
            </a:r>
          </a:p>
        </p:txBody>
      </p:sp>
      <p:sp>
        <p:nvSpPr>
          <p:cNvPr id="9" name="Rectangle 2"/>
          <p:cNvSpPr txBox="1">
            <a:spLocks noChangeArrowheads="1"/>
          </p:cNvSpPr>
          <p:nvPr/>
        </p:nvSpPr>
        <p:spPr bwMode="auto">
          <a:xfrm>
            <a:off x="2988040" y="682776"/>
            <a:ext cx="6303963"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Производство клинкерной плитки.</a:t>
            </a:r>
            <a:endParaRPr lang="ru-MO" altLang="ru-RU" sz="1400" b="1" dirty="0">
              <a:cs typeface="Arial" panose="020B0604020202020204" pitchFamily="34" charset="0"/>
            </a:endParaRPr>
          </a:p>
        </p:txBody>
      </p:sp>
      <p:pic>
        <p:nvPicPr>
          <p:cNvPr id="2051" name="Picture 3" descr="D:\OLD_KOMP\ЗАВОДЫ\Roben\фото с Бамбершайд\20140925_133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8025" y="1894592"/>
            <a:ext cx="4563516" cy="3422637"/>
          </a:xfrm>
          <a:prstGeom prst="rect">
            <a:avLst/>
          </a:prstGeom>
          <a:noFill/>
          <a:extLst>
            <a:ext uri="{909E8E84-426E-40DD-AFC4-6F175D3DCCD1}">
              <a14:hiddenFill xmlns:a14="http://schemas.microsoft.com/office/drawing/2010/main">
                <a:solidFill>
                  <a:srgbClr val="FFFFFF"/>
                </a:solidFill>
              </a14:hiddenFill>
            </a:ext>
          </a:extLst>
        </p:spPr>
      </p:pic>
      <p:pic>
        <p:nvPicPr>
          <p:cNvPr id="179206" name="Picture 6" descr="Riemchen-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94591"/>
            <a:ext cx="5185008" cy="342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97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F13E505-40D8-46E1-A5BB-42AEBAC22913}"/>
              </a:ext>
            </a:extLst>
          </p:cNvPr>
          <p:cNvSpPr txBox="1">
            <a:spLocks noChangeArrowheads="1"/>
          </p:cNvSpPr>
          <p:nvPr/>
        </p:nvSpPr>
        <p:spPr bwMode="auto">
          <a:xfrm>
            <a:off x="1959768" y="728663"/>
            <a:ext cx="5159375" cy="376237"/>
          </a:xfrm>
          <a:prstGeom prst="rect">
            <a:avLst/>
          </a:prstGeom>
          <a:noFill/>
          <a:ln w="9525">
            <a:noFill/>
            <a:miter lim="800000"/>
            <a:headEnd/>
            <a:tailEnd/>
          </a:ln>
        </p:spPr>
        <p:txBody>
          <a:bodyPr tIns="0" bIns="0" anchor="ctr"/>
          <a:lstStyle/>
          <a:p>
            <a:pPr>
              <a:defRPr/>
            </a:pPr>
            <a:r>
              <a:rPr lang="ru-RU" sz="1400" b="1" dirty="0">
                <a:cs typeface="Arial" charset="0"/>
              </a:rPr>
              <a:t>Крупнейший частный производитель</a:t>
            </a:r>
            <a:r>
              <a:rPr lang="ru-RU" sz="1400" b="1" dirty="0">
                <a:solidFill>
                  <a:srgbClr val="003366"/>
                </a:solidFill>
                <a:cs typeface="Arial" charset="0"/>
              </a:rPr>
              <a:t> </a:t>
            </a:r>
            <a:r>
              <a:rPr lang="ru-RU" sz="1400" b="1" dirty="0">
                <a:cs typeface="Arial" charset="0"/>
              </a:rPr>
              <a:t>строительной керамики.</a:t>
            </a:r>
            <a:endParaRPr lang="ru-RU" sz="1400" b="1" kern="0" dirty="0">
              <a:ea typeface="+mj-ea"/>
              <a:cs typeface="+mj-cs"/>
            </a:endParaRPr>
          </a:p>
        </p:txBody>
      </p:sp>
      <p:sp>
        <p:nvSpPr>
          <p:cNvPr id="5123" name="TextBox 1">
            <a:extLst>
              <a:ext uri="{FF2B5EF4-FFF2-40B4-BE49-F238E27FC236}">
                <a16:creationId xmlns:a16="http://schemas.microsoft.com/office/drawing/2014/main" id="{299F1AFE-BC58-4DC0-9708-F360DEA8C02A}"/>
              </a:ext>
            </a:extLst>
          </p:cNvPr>
          <p:cNvSpPr txBox="1">
            <a:spLocks noChangeArrowheads="1"/>
          </p:cNvSpPr>
          <p:nvPr/>
        </p:nvSpPr>
        <p:spPr bwMode="auto">
          <a:xfrm>
            <a:off x="619123" y="1281346"/>
            <a:ext cx="7840663" cy="102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just" eaLnBrk="1" hangingPunct="1">
              <a:lnSpc>
                <a:spcPct val="150000"/>
              </a:lnSpc>
              <a:spcBef>
                <a:spcPct val="0"/>
              </a:spcBef>
              <a:buClrTx/>
              <a:buFontTx/>
              <a:buNone/>
              <a:defRPr/>
            </a:pPr>
            <a:r>
              <a:rPr lang="ru-RU" altLang="ru-RU" sz="1400" dirty="0">
                <a:solidFill>
                  <a:schemeClr val="tx1"/>
                </a:solidFill>
                <a:latin typeface="+mn-lt"/>
              </a:rPr>
              <a:t>   Компания </a:t>
            </a:r>
            <a:r>
              <a:rPr lang="ru-RU" altLang="ru-RU" sz="1400" b="1" dirty="0">
                <a:solidFill>
                  <a:schemeClr val="tx1"/>
                </a:solidFill>
                <a:latin typeface="+mn-lt"/>
              </a:rPr>
              <a:t>R</a:t>
            </a:r>
            <a:r>
              <a:rPr lang="en-US" altLang="ru-RU" sz="1400" b="1" dirty="0">
                <a:solidFill>
                  <a:schemeClr val="tx1"/>
                </a:solidFill>
                <a:latin typeface="+mn-lt"/>
              </a:rPr>
              <a:t>Ő</a:t>
            </a:r>
            <a:r>
              <a:rPr lang="ru-RU" altLang="ru-RU" sz="1400" b="1" dirty="0">
                <a:solidFill>
                  <a:schemeClr val="tx1"/>
                </a:solidFill>
                <a:latin typeface="+mn-lt"/>
              </a:rPr>
              <a:t>BEN</a:t>
            </a:r>
            <a:r>
              <a:rPr lang="en-US" altLang="ru-RU" sz="1400" b="1" dirty="0">
                <a:solidFill>
                  <a:schemeClr val="tx1"/>
                </a:solidFill>
                <a:latin typeface="+mn-lt"/>
              </a:rPr>
              <a:t> </a:t>
            </a:r>
            <a:r>
              <a:rPr lang="en-US" altLang="ru-RU" sz="1400" dirty="0">
                <a:solidFill>
                  <a:schemeClr val="tx1"/>
                </a:solidFill>
                <a:latin typeface="+mn-lt"/>
              </a:rPr>
              <a:t>– </a:t>
            </a:r>
            <a:r>
              <a:rPr lang="ru-RU" altLang="ru-RU" sz="1400" dirty="0">
                <a:solidFill>
                  <a:schemeClr val="tx1"/>
                </a:solidFill>
                <a:latin typeface="+mn-lt"/>
              </a:rPr>
              <a:t>крупнейшее частное предприятие по производству керамических строительных материалов. Основана в 1855г. в г. </a:t>
            </a:r>
            <a:r>
              <a:rPr lang="ru-RU" altLang="ru-RU" sz="1400" dirty="0" err="1">
                <a:solidFill>
                  <a:schemeClr val="tx1"/>
                </a:solidFill>
                <a:latin typeface="+mn-lt"/>
              </a:rPr>
              <a:t>Цетель</a:t>
            </a:r>
            <a:r>
              <a:rPr lang="ru-RU" altLang="ru-RU" sz="1400" dirty="0">
                <a:solidFill>
                  <a:schemeClr val="tx1"/>
                </a:solidFill>
                <a:latin typeface="+mn-lt"/>
              </a:rPr>
              <a:t>, Германия. На протяжение шести поколений владельцем компании является семья </a:t>
            </a:r>
            <a:r>
              <a:rPr lang="ru-RU" altLang="ru-RU" sz="1400" dirty="0" err="1">
                <a:solidFill>
                  <a:schemeClr val="tx1"/>
                </a:solidFill>
                <a:latin typeface="+mn-lt"/>
              </a:rPr>
              <a:t>Рёбен</a:t>
            </a:r>
            <a:r>
              <a:rPr lang="ru-RU" altLang="ru-RU" sz="1400" dirty="0">
                <a:solidFill>
                  <a:schemeClr val="tx1"/>
                </a:solidFill>
                <a:latin typeface="+mn-lt"/>
              </a:rPr>
              <a:t>.</a:t>
            </a:r>
          </a:p>
        </p:txBody>
      </p:sp>
      <p:pic>
        <p:nvPicPr>
          <p:cNvPr id="7" name="Grafik 2">
            <a:extLst>
              <a:ext uri="{FF2B5EF4-FFF2-40B4-BE49-F238E27FC236}">
                <a16:creationId xmlns:a16="http://schemas.microsoft.com/office/drawing/2014/main" id="{6CCCBAE4-B322-4028-A007-340C2EDFA3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25" y="2479675"/>
            <a:ext cx="34432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2">
            <a:extLst>
              <a:ext uri="{FF2B5EF4-FFF2-40B4-BE49-F238E27FC236}">
                <a16:creationId xmlns:a16="http://schemas.microsoft.com/office/drawing/2014/main" id="{5EBA793B-E6E5-4039-9E56-6C34545E3AF4}"/>
              </a:ext>
            </a:extLst>
          </p:cNvPr>
          <p:cNvSpPr txBox="1">
            <a:spLocks noChangeArrowheads="1"/>
          </p:cNvSpPr>
          <p:nvPr/>
        </p:nvSpPr>
        <p:spPr bwMode="auto">
          <a:xfrm>
            <a:off x="763140" y="4951646"/>
            <a:ext cx="3592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1200" b="1">
                <a:solidFill>
                  <a:schemeClr val="tx1"/>
                </a:solidFill>
                <a:latin typeface="+mn-lt"/>
              </a:rPr>
              <a:t>Центральный офис и дизайн-центр, г. Цетель.</a:t>
            </a:r>
          </a:p>
        </p:txBody>
      </p:sp>
      <p:pic>
        <p:nvPicPr>
          <p:cNvPr id="5126" name="Picture 2" descr="D:\OLD_KOMP\ЗАВОДЫ\Roben\разное\091030__gl_.jpg">
            <a:extLst>
              <a:ext uri="{FF2B5EF4-FFF2-40B4-BE49-F238E27FC236}">
                <a16:creationId xmlns:a16="http://schemas.microsoft.com/office/drawing/2014/main" id="{A608CDCF-E52A-47A0-BAC5-3B545DB8A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2479675"/>
            <a:ext cx="42100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2">
            <a:extLst>
              <a:ext uri="{FF2B5EF4-FFF2-40B4-BE49-F238E27FC236}">
                <a16:creationId xmlns:a16="http://schemas.microsoft.com/office/drawing/2014/main" id="{F165E5C8-917F-49F0-8A91-1F5B97A6B9DE}"/>
              </a:ext>
            </a:extLst>
          </p:cNvPr>
          <p:cNvSpPr txBox="1">
            <a:spLocks noChangeArrowheads="1"/>
          </p:cNvSpPr>
          <p:nvPr/>
        </p:nvSpPr>
        <p:spPr bwMode="auto">
          <a:xfrm>
            <a:off x="5364088" y="4951646"/>
            <a:ext cx="290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1200" b="1" dirty="0">
                <a:solidFill>
                  <a:schemeClr val="tx1"/>
                </a:solidFill>
                <a:latin typeface="+mn-lt"/>
              </a:rPr>
              <a:t>Руководство компании R</a:t>
            </a:r>
            <a:r>
              <a:rPr lang="en-US" altLang="ru-RU" sz="1200" b="1" dirty="0">
                <a:solidFill>
                  <a:schemeClr val="tx1"/>
                </a:solidFill>
                <a:latin typeface="+mn-lt"/>
              </a:rPr>
              <a:t>Ő</a:t>
            </a:r>
            <a:r>
              <a:rPr lang="ru-RU" altLang="ru-RU" sz="1200" b="1" dirty="0">
                <a:solidFill>
                  <a:schemeClr val="tx1"/>
                </a:solidFill>
                <a:latin typeface="+mn-lt"/>
              </a:rPr>
              <a:t>BEN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634" name="Group 58"/>
          <p:cNvGraphicFramePr>
            <a:graphicFrameLocks noGrp="1"/>
          </p:cNvGraphicFramePr>
          <p:nvPr>
            <p:extLst>
              <p:ext uri="{D42A27DB-BD31-4B8C-83A1-F6EECF244321}">
                <p14:modId xmlns:p14="http://schemas.microsoft.com/office/powerpoint/2010/main" val="2783962161"/>
              </p:ext>
            </p:extLst>
          </p:nvPr>
        </p:nvGraphicFramePr>
        <p:xfrm>
          <a:off x="458118" y="1484784"/>
          <a:ext cx="8227764" cy="3291337"/>
        </p:xfrm>
        <a:graphic>
          <a:graphicData uri="http://schemas.openxmlformats.org/drawingml/2006/table">
            <a:tbl>
              <a:tblPr/>
              <a:tblGrid>
                <a:gridCol w="3060700">
                  <a:extLst>
                    <a:ext uri="{9D8B030D-6E8A-4147-A177-3AD203B41FA5}">
                      <a16:colId xmlns:a16="http://schemas.microsoft.com/office/drawing/2014/main" val="20000"/>
                    </a:ext>
                  </a:extLst>
                </a:gridCol>
                <a:gridCol w="900113">
                  <a:extLst>
                    <a:ext uri="{9D8B030D-6E8A-4147-A177-3AD203B41FA5}">
                      <a16:colId xmlns:a16="http://schemas.microsoft.com/office/drawing/2014/main" val="20001"/>
                    </a:ext>
                  </a:extLst>
                </a:gridCol>
                <a:gridCol w="1674663">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tblGrid>
              <a:tr h="34448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200" b="1" i="0" u="none" strike="noStrike" cap="none" normalizeH="0" baseline="0" dirty="0">
                        <a:ln>
                          <a:noFill/>
                        </a:ln>
                        <a:solidFill>
                          <a:schemeClr val="tx1"/>
                        </a:solidFill>
                        <a:effectLst/>
                        <a:latin typeface="Arial"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Arial" pitchFamily="34" charset="0"/>
                        </a:rPr>
                        <a:t>Керамический клинкер</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39725">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Сорт облицовочной плитки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OSLO, MONTBLANC, ISLAND, FARO, SORRENTO, RIMINI, CHELSEA, MANUS, MOOREA, MANCHESTER, WESTERWALD, VOGTLAND, RHOEN, TAUNUS, SPESSART, ODENWALD, </a:t>
                      </a:r>
                      <a:r>
                        <a:rPr kumimoji="0" lang="en-US" altLang="ru-RU" sz="1200" b="0" i="0" u="none" strike="noStrike" cap="none" normalizeH="0" baseline="0" dirty="0">
                          <a:ln>
                            <a:noFill/>
                          </a:ln>
                          <a:solidFill>
                            <a:schemeClr val="tx1"/>
                          </a:solidFill>
                          <a:effectLst/>
                          <a:latin typeface="+mn-lt"/>
                        </a:rPr>
                        <a:t>CALAIS</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3381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err="1">
                          <a:ln>
                            <a:noFill/>
                          </a:ln>
                          <a:solidFill>
                            <a:schemeClr val="tx1"/>
                          </a:solidFill>
                          <a:effectLst/>
                          <a:latin typeface="+mn-lt"/>
                        </a:rPr>
                        <a:t>Водопоглощение</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ru-RU" sz="1200" b="0" i="0" u="none" strike="noStrike" cap="none" normalizeH="0" baseline="0" dirty="0">
                          <a:ln>
                            <a:noFill/>
                          </a:ln>
                          <a:solidFill>
                            <a:schemeClr val="tx1"/>
                          </a:solidFill>
                          <a:effectLst/>
                          <a:latin typeface="+mn-lt"/>
                        </a:rPr>
                        <a:t>≤ 3,0%</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03213">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Склерометрическая твердость по </a:t>
                      </a:r>
                      <a:r>
                        <a:rPr kumimoji="0" lang="ru-RU" altLang="ru-RU" sz="1200" b="0" i="0" u="none" strike="noStrike" cap="none" normalizeH="0" baseline="0" dirty="0" err="1">
                          <a:ln>
                            <a:noFill/>
                          </a:ln>
                          <a:solidFill>
                            <a:schemeClr val="tx1"/>
                          </a:solidFill>
                          <a:effectLst/>
                          <a:latin typeface="+mn-lt"/>
                        </a:rPr>
                        <a:t>Мосу</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6-7</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339725">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a:ln>
                            <a:noFill/>
                          </a:ln>
                          <a:solidFill>
                            <a:schemeClr val="tx1"/>
                          </a:solidFill>
                          <a:effectLst/>
                          <a:latin typeface="+mn-lt"/>
                        </a:rPr>
                        <a:t>Цвето- и светостойкость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Times New Roman" pitchFamily="18" charset="0"/>
                          <a:cs typeface="Arial" charset="0"/>
                        </a:rPr>
                        <a:t>V</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r h="404813">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длине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высоте для </a:t>
                      </a:r>
                      <a:r>
                        <a:rPr kumimoji="0" lang="en-US" altLang="ru-RU" sz="1200" b="1" i="0" u="none" strike="noStrike" cap="none" normalizeH="0" baseline="0" dirty="0">
                          <a:ln>
                            <a:noFill/>
                          </a:ln>
                          <a:solidFill>
                            <a:schemeClr val="tx1"/>
                          </a:solidFill>
                          <a:effectLst/>
                          <a:latin typeface="+mn-lt"/>
                        </a:rPr>
                        <a:t>DF</a:t>
                      </a:r>
                      <a:endParaRPr kumimoji="0" lang="ru-RU" altLang="ru-RU" sz="1200" b="1"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высоте для </a:t>
                      </a:r>
                      <a:r>
                        <a:rPr kumimoji="0" lang="en-US" altLang="ru-RU" sz="1200" b="1" i="0" u="none" strike="noStrike" cap="none" normalizeH="0" baseline="0" dirty="0">
                          <a:ln>
                            <a:noFill/>
                          </a:ln>
                          <a:solidFill>
                            <a:schemeClr val="tx1"/>
                          </a:solidFill>
                          <a:effectLst/>
                          <a:latin typeface="+mn-lt"/>
                        </a:rPr>
                        <a:t>NF</a:t>
                      </a:r>
                      <a:endParaRPr kumimoji="0" lang="ru-RU" altLang="ru-RU" sz="1200" b="1"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толщине</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81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Допустимые геометрические отклонения, мм</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r>
                        <a:rPr kumimoji="0" lang="en-US" altLang="ru-RU" sz="1200" b="0" i="0" u="none" strike="noStrike" cap="none" normalizeH="0" baseline="0" dirty="0">
                          <a:ln>
                            <a:noFill/>
                          </a:ln>
                          <a:solidFill>
                            <a:schemeClr val="tx1"/>
                          </a:solidFill>
                          <a:effectLst/>
                          <a:latin typeface="+mn-lt"/>
                        </a:rPr>
                        <a:t>4</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r>
                        <a:rPr kumimoji="0" lang="en-US" altLang="ru-RU" sz="1200" b="0" i="0" u="none" strike="noStrike" cap="none" normalizeH="0" baseline="0" dirty="0">
                          <a:ln>
                            <a:noFill/>
                          </a:ln>
                          <a:solidFill>
                            <a:schemeClr val="tx1"/>
                          </a:solidFill>
                          <a:effectLst/>
                          <a:latin typeface="+mn-lt"/>
                        </a:rPr>
                        <a:t>2%</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r>
                        <a:rPr kumimoji="0" lang="en-US" altLang="ru-RU" sz="1200" b="0" i="0" u="none" strike="noStrike" cap="none" normalizeH="0" baseline="0" dirty="0">
                          <a:ln>
                            <a:noFill/>
                          </a:ln>
                          <a:solidFill>
                            <a:schemeClr val="tx1"/>
                          </a:solidFill>
                          <a:effectLst/>
                          <a:latin typeface="+mn-lt"/>
                        </a:rPr>
                        <a:t>2%</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+2/-2*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81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Максимально допустимое отклонение в партии, мм</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200" b="0" i="0" u="none" strike="noStrike" cap="none" normalizeH="0" baseline="0" dirty="0">
                          <a:ln>
                            <a:noFill/>
                          </a:ln>
                          <a:solidFill>
                            <a:schemeClr val="tx1"/>
                          </a:solidFill>
                          <a:effectLst/>
                          <a:latin typeface="+mn-lt"/>
                        </a:rPr>
                        <a:t>8</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4</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80627" name="Rectangle 51"/>
          <p:cNvSpPr>
            <a:spLocks noChangeArrowheads="1"/>
          </p:cNvSpPr>
          <p:nvPr/>
        </p:nvSpPr>
        <p:spPr bwMode="auto">
          <a:xfrm>
            <a:off x="386110" y="5069111"/>
            <a:ext cx="8299772" cy="69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ru-RU" altLang="ru-RU" sz="1400" dirty="0">
                <a:cs typeface="Arial" panose="020B0604020202020204" pitchFamily="34" charset="0"/>
              </a:rPr>
              <a:t>* Толщина плитки в DIN не нормируется. Данное значение является внутризаводской нормой для 14 мм плитки.</a:t>
            </a:r>
          </a:p>
        </p:txBody>
      </p:sp>
      <p:sp>
        <p:nvSpPr>
          <p:cNvPr id="7" name="Rectangle 2"/>
          <p:cNvSpPr txBox="1">
            <a:spLocks noChangeArrowheads="1"/>
          </p:cNvSpPr>
          <p:nvPr/>
        </p:nvSpPr>
        <p:spPr bwMode="auto">
          <a:xfrm>
            <a:off x="1763688" y="611564"/>
            <a:ext cx="7200800" cy="500063"/>
          </a:xfrm>
          <a:prstGeom prst="rect">
            <a:avLst/>
          </a:prstGeom>
          <a:noFill/>
          <a:ln w="9525">
            <a:noFill/>
            <a:miter lim="800000"/>
            <a:headEnd/>
            <a:tailEnd/>
          </a:ln>
        </p:spPr>
        <p:txBody>
          <a:bodyPr tIns="0" bIns="0" anchor="ctr"/>
          <a:lstStyle/>
          <a:p>
            <a:pPr eaLnBrk="0" hangingPunct="0">
              <a:lnSpc>
                <a:spcPct val="150000"/>
              </a:lnSpc>
              <a:defRPr/>
            </a:pPr>
            <a:r>
              <a:rPr lang="ru-RU" altLang="ru-RU" sz="1400" b="1" dirty="0">
                <a:cs typeface="Arial" panose="020B0604020202020204" pitchFamily="34" charset="0"/>
              </a:rPr>
              <a:t>Результаты испытаний плитки согласно стандарту </a:t>
            </a:r>
            <a:r>
              <a:rPr lang="en-US" altLang="ru-RU" sz="1400" b="1" dirty="0">
                <a:cs typeface="Arial" panose="020B0604020202020204" pitchFamily="34" charset="0"/>
              </a:rPr>
              <a:t>DIN EN 14411</a:t>
            </a:r>
            <a:r>
              <a:rPr lang="ru-RU" altLang="ru-RU" sz="1400" b="1" dirty="0">
                <a:cs typeface="Arial" panose="020B0604020202020204" pitchFamily="34" charset="0"/>
              </a:rPr>
              <a:t>.</a:t>
            </a:r>
            <a:endParaRPr lang="en-US" altLang="ru-RU" sz="1400" b="1" dirty="0">
              <a:cs typeface="Arial" panose="020B0604020202020204" pitchFamily="34" charset="0"/>
            </a:endParaRPr>
          </a:p>
        </p:txBody>
      </p:sp>
    </p:spTree>
    <p:extLst>
      <p:ext uri="{BB962C8B-B14F-4D97-AF65-F5344CB8AC3E}">
        <p14:creationId xmlns:p14="http://schemas.microsoft.com/office/powerpoint/2010/main" val="1580920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67544" y="627043"/>
            <a:ext cx="7200800" cy="500063"/>
          </a:xfrm>
          <a:prstGeom prst="rect">
            <a:avLst/>
          </a:prstGeom>
          <a:noFill/>
          <a:ln w="9525">
            <a:noFill/>
            <a:miter lim="800000"/>
            <a:headEnd/>
            <a:tailEnd/>
          </a:ln>
        </p:spPr>
        <p:txBody>
          <a:bodyPr tIns="0" bIns="0" anchor="ctr"/>
          <a:lstStyle/>
          <a:p>
            <a:pPr eaLnBrk="0" hangingPunct="0">
              <a:lnSpc>
                <a:spcPct val="150000"/>
              </a:lnSpc>
              <a:defRPr/>
            </a:pPr>
            <a:r>
              <a:rPr lang="ru-RU" altLang="ru-RU" sz="1400" b="1" dirty="0">
                <a:cs typeface="Arial" panose="020B0604020202020204" pitchFamily="34" charset="0"/>
              </a:rPr>
              <a:t>Производство плитки ручной формовки и клинкерной плитки на заводе </a:t>
            </a:r>
            <a:r>
              <a:rPr lang="de-DE" altLang="ru-RU" sz="1400" b="1" dirty="0" err="1">
                <a:cs typeface="Arial" panose="020B0604020202020204" pitchFamily="34" charset="0"/>
              </a:rPr>
              <a:t>Querenstede</a:t>
            </a:r>
            <a:r>
              <a:rPr lang="ru-RU" altLang="ru-RU" sz="1400" b="1" dirty="0">
                <a:cs typeface="Arial" panose="020B0604020202020204" pitchFamily="34" charset="0"/>
              </a:rPr>
              <a:t>.</a:t>
            </a:r>
            <a:endParaRPr lang="ru-MO" altLang="ru-RU" sz="1400" b="1" dirty="0">
              <a:cs typeface="Arial" panose="020B0604020202020204" pitchFamily="34" charset="0"/>
            </a:endParaRPr>
          </a:p>
        </p:txBody>
      </p:sp>
      <p:sp>
        <p:nvSpPr>
          <p:cNvPr id="6" name="Rectangle 62"/>
          <p:cNvSpPr>
            <a:spLocks noChangeArrowheads="1"/>
          </p:cNvSpPr>
          <p:nvPr/>
        </p:nvSpPr>
        <p:spPr bwMode="auto">
          <a:xfrm>
            <a:off x="287524" y="1556792"/>
            <a:ext cx="8568951" cy="70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ru-MO" altLang="ru-RU" sz="1400" dirty="0">
                <a:cs typeface="Arial" panose="020B0604020202020204" pitchFamily="34" charset="0"/>
              </a:rPr>
              <a:t>Производство плитки ручной формовки и клинкерной плитки осуществляется путем отпиливания видимой стороны от целого кирпича. Таким образом изготавливается как прямая, так и угловая плитка.</a:t>
            </a:r>
          </a:p>
        </p:txBody>
      </p:sp>
      <p:pic>
        <p:nvPicPr>
          <p:cNvPr id="9" name="Picture 5" descr="06 Winkelsae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5102" y="2708920"/>
            <a:ext cx="4204036" cy="27929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03 Sae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384" y="2708920"/>
            <a:ext cx="3949995" cy="279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65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6" name="Picture 4" descr="05 Ab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508" y="2557892"/>
            <a:ext cx="4129330" cy="2743316"/>
          </a:xfrm>
          <a:prstGeom prst="rect">
            <a:avLst/>
          </a:prstGeom>
          <a:noFill/>
          <a:extLst>
            <a:ext uri="{909E8E84-426E-40DD-AFC4-6F175D3DCCD1}">
              <a14:hiddenFill xmlns:a14="http://schemas.microsoft.com/office/drawing/2010/main">
                <a:solidFill>
                  <a:srgbClr val="FFFFFF"/>
                </a:solidFill>
              </a14:hiddenFill>
            </a:ext>
          </a:extLst>
        </p:spPr>
      </p:pic>
      <p:pic>
        <p:nvPicPr>
          <p:cNvPr id="305157" name="Picture 5" descr="04 Verpacken der Riem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57892"/>
            <a:ext cx="4156136" cy="2761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0508" y="1340768"/>
            <a:ext cx="8457966" cy="698717"/>
          </a:xfrm>
          <a:prstGeom prst="rect">
            <a:avLst/>
          </a:prstGeom>
          <a:noFill/>
        </p:spPr>
        <p:txBody>
          <a:bodyPr wrap="square" rtlCol="0">
            <a:spAutoFit/>
          </a:bodyPr>
          <a:lstStyle/>
          <a:p>
            <a:pPr>
              <a:lnSpc>
                <a:spcPct val="150000"/>
              </a:lnSpc>
            </a:pPr>
            <a:r>
              <a:rPr lang="ru-RU" sz="1400" dirty="0">
                <a:cs typeface="Arial" panose="020B0604020202020204" pitchFamily="34" charset="0"/>
              </a:rPr>
              <a:t>Плитка фасуется в пенопластовые коробки. Для РФ производится специальная усиленная упаковка сформированных поддонов.</a:t>
            </a:r>
          </a:p>
        </p:txBody>
      </p:sp>
      <p:sp>
        <p:nvSpPr>
          <p:cNvPr id="7" name="Rectangle 2"/>
          <p:cNvSpPr txBox="1">
            <a:spLocks noChangeArrowheads="1"/>
          </p:cNvSpPr>
          <p:nvPr/>
        </p:nvSpPr>
        <p:spPr bwMode="auto">
          <a:xfrm>
            <a:off x="467544" y="548680"/>
            <a:ext cx="7200800" cy="500063"/>
          </a:xfrm>
          <a:prstGeom prst="rect">
            <a:avLst/>
          </a:prstGeom>
          <a:noFill/>
          <a:ln w="9525">
            <a:noFill/>
            <a:miter lim="800000"/>
            <a:headEnd/>
            <a:tailEnd/>
          </a:ln>
        </p:spPr>
        <p:txBody>
          <a:bodyPr tIns="0" bIns="0" anchor="ctr"/>
          <a:lstStyle/>
          <a:p>
            <a:pPr eaLnBrk="0" hangingPunct="0">
              <a:lnSpc>
                <a:spcPct val="150000"/>
              </a:lnSpc>
              <a:defRPr/>
            </a:pPr>
            <a:r>
              <a:rPr lang="ru-RU" altLang="ru-RU" sz="1400" b="1" dirty="0">
                <a:cs typeface="Arial" panose="020B0604020202020204" pitchFamily="34" charset="0"/>
              </a:rPr>
              <a:t>Производство плитки ручной формовки и клинкерной плитки на заводе </a:t>
            </a:r>
            <a:r>
              <a:rPr lang="de-DE" altLang="ru-RU" sz="1400" b="1" dirty="0" err="1">
                <a:cs typeface="Arial" panose="020B0604020202020204" pitchFamily="34" charset="0"/>
              </a:rPr>
              <a:t>Querenstede</a:t>
            </a:r>
            <a:r>
              <a:rPr lang="ru-RU" altLang="ru-RU" sz="1400" b="1" dirty="0">
                <a:cs typeface="Arial" panose="020B0604020202020204" pitchFamily="34" charset="0"/>
              </a:rPr>
              <a:t>.</a:t>
            </a:r>
            <a:endParaRPr lang="ru-MO" altLang="ru-RU" sz="1400" b="1" dirty="0">
              <a:cs typeface="Arial" panose="020B0604020202020204" pitchFamily="34" charset="0"/>
            </a:endParaRPr>
          </a:p>
        </p:txBody>
      </p:sp>
    </p:spTree>
    <p:extLst>
      <p:ext uri="{BB962C8B-B14F-4D97-AF65-F5344CB8AC3E}">
        <p14:creationId xmlns:p14="http://schemas.microsoft.com/office/powerpoint/2010/main" val="1335650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2978" name="Group 114"/>
          <p:cNvGraphicFramePr>
            <a:graphicFrameLocks noGrp="1"/>
          </p:cNvGraphicFramePr>
          <p:nvPr>
            <p:extLst>
              <p:ext uri="{D42A27DB-BD31-4B8C-83A1-F6EECF244321}">
                <p14:modId xmlns:p14="http://schemas.microsoft.com/office/powerpoint/2010/main" val="287462022"/>
              </p:ext>
            </p:extLst>
          </p:nvPr>
        </p:nvGraphicFramePr>
        <p:xfrm>
          <a:off x="323528" y="1758280"/>
          <a:ext cx="8370265" cy="3610488"/>
        </p:xfrm>
        <a:graphic>
          <a:graphicData uri="http://schemas.openxmlformats.org/drawingml/2006/table">
            <a:tbl>
              <a:tblPr/>
              <a:tblGrid>
                <a:gridCol w="2073597">
                  <a:extLst>
                    <a:ext uri="{9D8B030D-6E8A-4147-A177-3AD203B41FA5}">
                      <a16:colId xmlns:a16="http://schemas.microsoft.com/office/drawing/2014/main" val="20000"/>
                    </a:ext>
                  </a:extLst>
                </a:gridCol>
                <a:gridCol w="1627498">
                  <a:extLst>
                    <a:ext uri="{9D8B030D-6E8A-4147-A177-3AD203B41FA5}">
                      <a16:colId xmlns:a16="http://schemas.microsoft.com/office/drawing/2014/main" val="20001"/>
                    </a:ext>
                  </a:extLst>
                </a:gridCol>
                <a:gridCol w="1699576">
                  <a:extLst>
                    <a:ext uri="{9D8B030D-6E8A-4147-A177-3AD203B41FA5}">
                      <a16:colId xmlns:a16="http://schemas.microsoft.com/office/drawing/2014/main" val="20002"/>
                    </a:ext>
                  </a:extLst>
                </a:gridCol>
                <a:gridCol w="1484797">
                  <a:extLst>
                    <a:ext uri="{9D8B030D-6E8A-4147-A177-3AD203B41FA5}">
                      <a16:colId xmlns:a16="http://schemas.microsoft.com/office/drawing/2014/main" val="20003"/>
                    </a:ext>
                  </a:extLst>
                </a:gridCol>
                <a:gridCol w="1484797">
                  <a:extLst>
                    <a:ext uri="{9D8B030D-6E8A-4147-A177-3AD203B41FA5}">
                      <a16:colId xmlns:a16="http://schemas.microsoft.com/office/drawing/2014/main" val="20004"/>
                    </a:ext>
                  </a:extLst>
                </a:gridCol>
              </a:tblGrid>
              <a:tr h="411163">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200" b="1" i="0" u="none" strike="noStrike" cap="none" normalizeH="0" baseline="0" dirty="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Клинкер</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a:ln>
                            <a:noFill/>
                          </a:ln>
                          <a:solidFill>
                            <a:schemeClr val="tx1"/>
                          </a:solidFill>
                          <a:effectLst/>
                          <a:latin typeface="+mn-lt"/>
                        </a:rPr>
                        <a:t>Плитка ручной формовки</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0"/>
                  </a:ext>
                </a:extLst>
              </a:tr>
              <a:tr h="339725">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ru-RU" sz="1200" b="0" i="0" u="none" strike="noStrike" cap="none" normalizeH="0" baseline="0" dirty="0">
                          <a:ln>
                            <a:noFill/>
                          </a:ln>
                          <a:solidFill>
                            <a:schemeClr val="tx1"/>
                          </a:solidFill>
                          <a:effectLst/>
                          <a:latin typeface="+mn-lt"/>
                        </a:rPr>
                        <a:t>Сорт облицовочной плитки</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mn-lt"/>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FILSUM, GREETSIEL, JEVER</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ru-RU" sz="1200" b="0" i="0" u="none" strike="noStrike" cap="none" normalizeH="0" baseline="0" dirty="0">
                          <a:ln>
                            <a:noFill/>
                          </a:ln>
                          <a:solidFill>
                            <a:schemeClr val="tx1"/>
                          </a:solidFill>
                          <a:effectLst/>
                          <a:latin typeface="+mn-lt"/>
                        </a:rPr>
                        <a:t>DYKBRAND, FORMBACK, WASSERSTRICH, MOORBAND, GEESTBRAND</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1"/>
                  </a:ext>
                </a:extLst>
              </a:tr>
              <a:tr h="3381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err="1">
                          <a:ln>
                            <a:noFill/>
                          </a:ln>
                          <a:solidFill>
                            <a:schemeClr val="tx1"/>
                          </a:solidFill>
                          <a:effectLst/>
                          <a:latin typeface="+mn-lt"/>
                        </a:rPr>
                        <a:t>Водопоглощение</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altLang="ru-RU" sz="1200" b="0" i="0" u="none" strike="noStrike" cap="none" normalizeH="0" baseline="0" dirty="0">
                          <a:ln>
                            <a:noFill/>
                          </a:ln>
                          <a:solidFill>
                            <a:schemeClr val="tx1"/>
                          </a:solidFill>
                          <a:effectLst/>
                          <a:latin typeface="+mn-lt"/>
                        </a:rPr>
                        <a:t>≈ 9%</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altLang="ru-RU" sz="1200" b="0" i="0" u="none" strike="noStrike" cap="none" normalizeH="0" baseline="0">
                          <a:ln>
                            <a:noFill/>
                          </a:ln>
                          <a:solidFill>
                            <a:schemeClr val="tx1"/>
                          </a:solidFill>
                          <a:effectLst/>
                          <a:latin typeface="+mn-lt"/>
                        </a:rPr>
                        <a:t>≈ </a:t>
                      </a:r>
                      <a:r>
                        <a:rPr kumimoji="0" lang="ru-RU" altLang="ru-RU" sz="1200" b="0" i="0" u="none" strike="noStrike" cap="none" normalizeH="0" baseline="0">
                          <a:ln>
                            <a:noFill/>
                          </a:ln>
                          <a:solidFill>
                            <a:schemeClr val="tx1"/>
                          </a:solidFill>
                          <a:effectLst/>
                          <a:latin typeface="+mn-lt"/>
                        </a:rPr>
                        <a:t>11</a:t>
                      </a:r>
                      <a:r>
                        <a:rPr kumimoji="0" lang="de-DE" altLang="ru-RU" sz="1200" b="0" i="0" u="none" strike="noStrike" cap="none" normalizeH="0" baseline="0">
                          <a:ln>
                            <a:noFill/>
                          </a:ln>
                          <a:solidFill>
                            <a:schemeClr val="tx1"/>
                          </a:solidFill>
                          <a:effectLst/>
                          <a:latin typeface="+mn-lt"/>
                        </a:rPr>
                        <a:t>%</a:t>
                      </a:r>
                      <a:endParaRPr kumimoji="0" lang="ru-RU" altLang="ru-RU" sz="1200" b="0" i="0" u="none" strike="noStrike" cap="none" normalizeH="0" baseline="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2"/>
                  </a:ext>
                </a:extLst>
              </a:tr>
              <a:tr h="3381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Склерометрическая твердость по </a:t>
                      </a:r>
                      <a:r>
                        <a:rPr kumimoji="0" lang="ru-RU" altLang="ru-RU" sz="1200" b="0" i="0" u="none" strike="noStrike" cap="none" normalizeH="0" baseline="0" dirty="0" err="1">
                          <a:ln>
                            <a:noFill/>
                          </a:ln>
                          <a:solidFill>
                            <a:schemeClr val="tx1"/>
                          </a:solidFill>
                          <a:effectLst/>
                          <a:latin typeface="+mn-lt"/>
                        </a:rPr>
                        <a:t>Мосу</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Arial"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16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err="1">
                          <a:ln>
                            <a:noFill/>
                          </a:ln>
                          <a:solidFill>
                            <a:schemeClr val="tx1"/>
                          </a:solidFill>
                          <a:effectLst/>
                          <a:latin typeface="+mn-lt"/>
                        </a:rPr>
                        <a:t>Цвето</a:t>
                      </a:r>
                      <a:r>
                        <a:rPr kumimoji="0" lang="ru-RU" altLang="ru-RU" sz="1200" b="0" i="0" u="none" strike="noStrike" cap="none" normalizeH="0" baseline="0" dirty="0">
                          <a:ln>
                            <a:noFill/>
                          </a:ln>
                          <a:solidFill>
                            <a:schemeClr val="tx1"/>
                          </a:solidFill>
                          <a:effectLst/>
                          <a:latin typeface="+mn-lt"/>
                        </a:rPr>
                        <a:t>- и светостойкость</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Times New Roman" pitchFamily="18" charset="0"/>
                          <a:cs typeface="Arial" charset="0"/>
                        </a:rPr>
                        <a:t>V</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Times New Roman" pitchFamily="18" charset="0"/>
                          <a:cs typeface="Arial" charset="0"/>
                        </a:rPr>
                        <a:t>V</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4"/>
                  </a:ext>
                </a:extLst>
              </a:tr>
              <a:tr h="404813">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1200" b="0" i="0" u="none" strike="noStrike" cap="none" normalizeH="0" baseline="0">
                        <a:ln>
                          <a:noFill/>
                        </a:ln>
                        <a:solidFill>
                          <a:schemeClr val="tx1"/>
                        </a:solidFill>
                        <a:effectLst/>
                        <a:latin typeface="+mn-lt"/>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длине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высоте для </a:t>
                      </a:r>
                      <a:r>
                        <a:rPr kumimoji="0" lang="en-US" altLang="ru-RU" sz="1200" b="1" i="0" u="none" strike="noStrike" cap="none" normalizeH="0" baseline="0" dirty="0">
                          <a:ln>
                            <a:noFill/>
                          </a:ln>
                          <a:solidFill>
                            <a:schemeClr val="tx1"/>
                          </a:solidFill>
                          <a:effectLst/>
                          <a:latin typeface="+mn-lt"/>
                        </a:rPr>
                        <a:t>DF</a:t>
                      </a:r>
                      <a:endParaRPr kumimoji="0" lang="ru-RU" altLang="ru-RU" sz="1200" b="1"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высоте для </a:t>
                      </a:r>
                      <a:r>
                        <a:rPr kumimoji="0" lang="en-US" altLang="ru-RU" sz="1200" b="1" i="0" u="none" strike="noStrike" cap="none" normalizeH="0" baseline="0" dirty="0">
                          <a:ln>
                            <a:noFill/>
                          </a:ln>
                          <a:solidFill>
                            <a:schemeClr val="tx1"/>
                          </a:solidFill>
                          <a:effectLst/>
                          <a:latin typeface="+mn-lt"/>
                        </a:rPr>
                        <a:t>NF</a:t>
                      </a:r>
                      <a:endParaRPr kumimoji="0" lang="ru-RU" altLang="ru-RU" sz="1200" b="1"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1" i="0" u="none" strike="noStrike" cap="none" normalizeH="0" baseline="0" dirty="0">
                          <a:ln>
                            <a:noFill/>
                          </a:ln>
                          <a:solidFill>
                            <a:schemeClr val="tx1"/>
                          </a:solidFill>
                          <a:effectLst/>
                          <a:latin typeface="+mn-lt"/>
                        </a:rPr>
                        <a:t>По толщине</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8138">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Допустимые геометрические отклонения, мм</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r>
                        <a:rPr kumimoji="0" lang="en-US" altLang="ru-RU" sz="1200" b="0" i="0" u="none" strike="noStrike" cap="none" normalizeH="0" baseline="0" dirty="0">
                          <a:ln>
                            <a:noFill/>
                          </a:ln>
                          <a:solidFill>
                            <a:schemeClr val="tx1"/>
                          </a:solidFill>
                          <a:effectLst/>
                          <a:latin typeface="+mn-lt"/>
                        </a:rPr>
                        <a:t>4</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r>
                        <a:rPr kumimoji="0" lang="en-US" altLang="ru-RU" sz="1200" b="0" i="0" u="none" strike="noStrike" cap="none" normalizeH="0" baseline="0" dirty="0">
                          <a:ln>
                            <a:noFill/>
                          </a:ln>
                          <a:solidFill>
                            <a:schemeClr val="tx1"/>
                          </a:solidFill>
                          <a:effectLst/>
                          <a:latin typeface="+mn-lt"/>
                        </a:rPr>
                        <a:t>2%</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a:t>
                      </a:r>
                      <a:r>
                        <a:rPr kumimoji="0" lang="en-US" altLang="ru-RU" sz="1200" b="0" i="0" u="none" strike="noStrike" cap="none" normalizeH="0" baseline="0" dirty="0">
                          <a:ln>
                            <a:noFill/>
                          </a:ln>
                          <a:solidFill>
                            <a:schemeClr val="tx1"/>
                          </a:solidFill>
                          <a:effectLst/>
                          <a:latin typeface="+mn-lt"/>
                        </a:rPr>
                        <a:t>2%</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+2/-2*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3700">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Максимально допустимое отклонение в партии, мм</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ru-RU" sz="1200" b="0" i="0" u="none" strike="noStrike" cap="none" normalizeH="0" baseline="0" dirty="0">
                          <a:ln>
                            <a:noFill/>
                          </a:ln>
                          <a:solidFill>
                            <a:schemeClr val="tx1"/>
                          </a:solidFill>
                          <a:effectLst/>
                          <a:latin typeface="+mn-lt"/>
                        </a:rPr>
                        <a:t>8</a:t>
                      </a:r>
                      <a:endParaRPr kumimoji="0" lang="ru-RU" altLang="ru-RU" sz="1200" b="0" i="0" u="none" strike="noStrike" cap="none" normalizeH="0" baseline="0" dirty="0">
                        <a:ln>
                          <a:noFill/>
                        </a:ln>
                        <a:solidFill>
                          <a:schemeClr val="tx1"/>
                        </a:solidFill>
                        <a:effectLst/>
                        <a:latin typeface="+mn-lt"/>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altLang="ru-RU" sz="1200" b="0" i="0" u="none" strike="noStrike" cap="none" normalizeH="0" baseline="0" dirty="0">
                          <a:ln>
                            <a:noFill/>
                          </a:ln>
                          <a:solidFill>
                            <a:schemeClr val="tx1"/>
                          </a:solidFill>
                          <a:effectLst/>
                          <a:latin typeface="+mn-lt"/>
                        </a:rPr>
                        <a:t>4</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tx1"/>
                          </a:solidFill>
                          <a:latin typeface="Times New Roman" pitchFamily="18" charset="0"/>
                        </a:defRPr>
                      </a:lvl2pPr>
                      <a:lvl3pPr eaLnBrk="0" hangingPunct="0">
                        <a:spcBef>
                          <a:spcPct val="20000"/>
                        </a:spcBef>
                        <a:defRPr sz="2000">
                          <a:solidFill>
                            <a:schemeClr val="tx1"/>
                          </a:solidFill>
                          <a:latin typeface="Times New Roman" pitchFamily="18" charset="0"/>
                        </a:defRPr>
                      </a:lvl3pPr>
                      <a:lvl4pPr eaLnBrk="0" hangingPunct="0">
                        <a:spcBef>
                          <a:spcPct val="20000"/>
                        </a:spcBef>
                        <a:defRPr>
                          <a:solidFill>
                            <a:schemeClr val="tx1"/>
                          </a:solidFill>
                          <a:latin typeface="Times New Roman" pitchFamily="18" charset="0"/>
                        </a:defRPr>
                      </a:lvl4pPr>
                      <a:lvl5pPr eaLnBrk="0" hangingPunct="0">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2925" name="Rectangle 61"/>
          <p:cNvSpPr>
            <a:spLocks noChangeArrowheads="1"/>
          </p:cNvSpPr>
          <p:nvPr/>
        </p:nvSpPr>
        <p:spPr bwMode="auto">
          <a:xfrm>
            <a:off x="323528" y="5733256"/>
            <a:ext cx="7704856" cy="34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ru-RU" altLang="ru-RU" sz="1200" dirty="0">
                <a:cs typeface="Arial" panose="020B0604020202020204" pitchFamily="34" charset="0"/>
              </a:rPr>
              <a:t>* Толщина плитки в DIN не нормируется. Данное значение является внутризаводской нормой для 14-и мм плитки.</a:t>
            </a:r>
          </a:p>
        </p:txBody>
      </p:sp>
      <p:sp>
        <p:nvSpPr>
          <p:cNvPr id="6" name="Rectangle 2"/>
          <p:cNvSpPr txBox="1">
            <a:spLocks noChangeArrowheads="1"/>
          </p:cNvSpPr>
          <p:nvPr/>
        </p:nvSpPr>
        <p:spPr bwMode="auto">
          <a:xfrm>
            <a:off x="270992" y="1258217"/>
            <a:ext cx="6303963"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Завод </a:t>
            </a:r>
            <a:r>
              <a:rPr lang="de-DE" altLang="ru-RU" sz="1400" b="1" dirty="0" err="1">
                <a:cs typeface="Arial" panose="020B0604020202020204" pitchFamily="34" charset="0"/>
              </a:rPr>
              <a:t>Querenstede</a:t>
            </a:r>
            <a:endParaRPr lang="ru-MO" altLang="ru-RU" sz="1400" b="1" dirty="0">
              <a:cs typeface="Arial" panose="020B0604020202020204" pitchFamily="34" charset="0"/>
            </a:endParaRPr>
          </a:p>
        </p:txBody>
      </p:sp>
      <p:sp>
        <p:nvSpPr>
          <p:cNvPr id="8" name="Rectangle 2"/>
          <p:cNvSpPr txBox="1">
            <a:spLocks noChangeArrowheads="1"/>
          </p:cNvSpPr>
          <p:nvPr/>
        </p:nvSpPr>
        <p:spPr bwMode="auto">
          <a:xfrm>
            <a:off x="1835696" y="575910"/>
            <a:ext cx="5472608" cy="500063"/>
          </a:xfrm>
          <a:prstGeom prst="rect">
            <a:avLst/>
          </a:prstGeom>
          <a:noFill/>
          <a:ln w="9525">
            <a:noFill/>
            <a:miter lim="800000"/>
            <a:headEnd/>
            <a:tailEnd/>
          </a:ln>
        </p:spPr>
        <p:txBody>
          <a:bodyPr tIns="0" bIns="0" anchor="ctr"/>
          <a:lstStyle/>
          <a:p>
            <a:pPr eaLnBrk="0" hangingPunct="0">
              <a:lnSpc>
                <a:spcPct val="150000"/>
              </a:lnSpc>
              <a:defRPr/>
            </a:pPr>
            <a:r>
              <a:rPr lang="ru-RU" altLang="ru-RU" sz="1400" b="1" dirty="0">
                <a:cs typeface="Arial" panose="020B0604020202020204" pitchFamily="34" charset="0"/>
              </a:rPr>
              <a:t>Результаты испытаний плитки согласно стандарту </a:t>
            </a:r>
            <a:r>
              <a:rPr lang="en-US" altLang="ru-RU" sz="1400" b="1" dirty="0">
                <a:cs typeface="Arial" panose="020B0604020202020204" pitchFamily="34" charset="0"/>
              </a:rPr>
              <a:t>DIN EN 14411</a:t>
            </a:r>
            <a:r>
              <a:rPr lang="ru-RU" altLang="ru-RU" sz="1400" b="1" dirty="0">
                <a:cs typeface="Arial" panose="020B0604020202020204" pitchFamily="34" charset="0"/>
              </a:rPr>
              <a:t>.</a:t>
            </a:r>
            <a:endParaRPr lang="en-US" altLang="ru-RU" sz="1400" b="1" dirty="0">
              <a:cs typeface="Arial" panose="020B0604020202020204" pitchFamily="34" charset="0"/>
            </a:endParaRPr>
          </a:p>
        </p:txBody>
      </p:sp>
    </p:spTree>
    <p:extLst>
      <p:ext uri="{BB962C8B-B14F-4D97-AF65-F5344CB8AC3E}">
        <p14:creationId xmlns:p14="http://schemas.microsoft.com/office/powerpoint/2010/main" val="1652447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1240035" y="654720"/>
            <a:ext cx="8283434" cy="500063"/>
          </a:xfrm>
          <a:prstGeom prst="rect">
            <a:avLst/>
          </a:prstGeom>
          <a:noFill/>
          <a:ln w="9525">
            <a:noFill/>
            <a:miter lim="800000"/>
            <a:headEnd/>
            <a:tailEnd/>
          </a:ln>
        </p:spPr>
        <p:txBody>
          <a:bodyPr tIns="0" bIns="0" anchor="ctr"/>
          <a:lstStyle/>
          <a:p>
            <a:pPr eaLnBrk="0" hangingPunct="0">
              <a:defRPr/>
            </a:pPr>
            <a:r>
              <a:rPr lang="ru-RU" altLang="ru-RU" sz="1400" b="1" dirty="0">
                <a:cs typeface="Arial" panose="020B0604020202020204" pitchFamily="34" charset="0"/>
              </a:rPr>
              <a:t>Ассортимент клинкерной плитки </a:t>
            </a:r>
            <a:r>
              <a:rPr lang="en-US" altLang="ru-RU" sz="1400" b="1" dirty="0">
                <a:cs typeface="Arial" panose="020B0604020202020204" pitchFamily="34" charset="0"/>
              </a:rPr>
              <a:t>LDF </a:t>
            </a:r>
            <a:r>
              <a:rPr lang="ru-RU" altLang="ru-RU" sz="1400" b="1" dirty="0">
                <a:cs typeface="Arial" panose="020B0604020202020204" pitchFamily="34" charset="0"/>
              </a:rPr>
              <a:t>290 х 14 х 52 мм</a:t>
            </a:r>
            <a:r>
              <a:rPr lang="en-US" altLang="ru-RU" sz="1400" b="1" dirty="0">
                <a:cs typeface="Arial" panose="020B0604020202020204" pitchFamily="34" charset="0"/>
              </a:rPr>
              <a:t> (</a:t>
            </a:r>
            <a:r>
              <a:rPr lang="ru-RU" altLang="ru-RU" sz="1400" b="1" dirty="0">
                <a:cs typeface="Arial" panose="020B0604020202020204" pitchFamily="34" charset="0"/>
              </a:rPr>
              <a:t>завод </a:t>
            </a:r>
            <a:r>
              <a:rPr lang="en-US" sz="1400" b="1" dirty="0" err="1">
                <a:cs typeface="Arial" panose="020B0604020202020204" pitchFamily="34" charset="0"/>
              </a:rPr>
              <a:t>Środa</a:t>
            </a:r>
            <a:r>
              <a:rPr lang="en-US" sz="1400" b="1" dirty="0">
                <a:cs typeface="Arial" panose="020B0604020202020204" pitchFamily="34" charset="0"/>
              </a:rPr>
              <a:t> </a:t>
            </a:r>
            <a:r>
              <a:rPr lang="en-US" sz="1400" b="1" dirty="0" err="1">
                <a:cs typeface="Arial" panose="020B0604020202020204" pitchFamily="34" charset="0"/>
              </a:rPr>
              <a:t>Śląska</a:t>
            </a:r>
            <a:r>
              <a:rPr lang="en-US" altLang="ru-RU" sz="1400" b="1" dirty="0">
                <a:cs typeface="Arial" panose="020B0604020202020204" pitchFamily="34" charset="0"/>
              </a:rPr>
              <a:t>)</a:t>
            </a:r>
            <a:r>
              <a:rPr lang="ru-RU" altLang="ru-RU" sz="1400" b="1" dirty="0">
                <a:cs typeface="Arial" panose="020B0604020202020204" pitchFamily="34" charset="0"/>
              </a:rPr>
              <a:t>.</a:t>
            </a:r>
            <a:endParaRPr lang="ru-MO" altLang="ru-RU" sz="1400" b="1" dirty="0">
              <a:cs typeface="Arial" panose="020B0604020202020204" pitchFamily="34" charset="0"/>
            </a:endParaRPr>
          </a:p>
        </p:txBody>
      </p:sp>
      <p:pic>
        <p:nvPicPr>
          <p:cNvPr id="3" name="Рисунок 2">
            <a:extLst>
              <a:ext uri="{FF2B5EF4-FFF2-40B4-BE49-F238E27FC236}">
                <a16:creationId xmlns:a16="http://schemas.microsoft.com/office/drawing/2014/main" id="{90EDF084-097F-4FC8-B1D0-D1B9056A79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582" y="1744893"/>
            <a:ext cx="2595792" cy="1676343"/>
          </a:xfrm>
          <a:prstGeom prst="rect">
            <a:avLst/>
          </a:prstGeom>
        </p:spPr>
      </p:pic>
      <p:sp>
        <p:nvSpPr>
          <p:cNvPr id="4" name="TextBox 3">
            <a:extLst>
              <a:ext uri="{FF2B5EF4-FFF2-40B4-BE49-F238E27FC236}">
                <a16:creationId xmlns:a16="http://schemas.microsoft.com/office/drawing/2014/main" id="{23CBC7FB-2E92-4AE9-935D-34546104C252}"/>
              </a:ext>
            </a:extLst>
          </p:cNvPr>
          <p:cNvSpPr txBox="1"/>
          <p:nvPr/>
        </p:nvSpPr>
        <p:spPr>
          <a:xfrm>
            <a:off x="1089300" y="3518539"/>
            <a:ext cx="1040478" cy="523220"/>
          </a:xfrm>
          <a:prstGeom prst="rect">
            <a:avLst/>
          </a:prstGeom>
          <a:noFill/>
        </p:spPr>
        <p:txBody>
          <a:bodyPr wrap="none" rtlCol="0">
            <a:spAutoFit/>
          </a:bodyPr>
          <a:lstStyle/>
          <a:p>
            <a:r>
              <a:rPr lang="en-US" sz="1400" b="1" cap="all" dirty="0"/>
              <a:t>ADELAJDA  </a:t>
            </a:r>
          </a:p>
          <a:p>
            <a:endParaRPr lang="ru-RU" sz="1400" b="1" dirty="0"/>
          </a:p>
        </p:txBody>
      </p:sp>
      <p:pic>
        <p:nvPicPr>
          <p:cNvPr id="6" name="Рисунок 5">
            <a:extLst>
              <a:ext uri="{FF2B5EF4-FFF2-40B4-BE49-F238E27FC236}">
                <a16:creationId xmlns:a16="http://schemas.microsoft.com/office/drawing/2014/main" id="{ABBC2313-8757-42C4-82E0-C0447EFA2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4104" y="1752657"/>
            <a:ext cx="2595792" cy="1676343"/>
          </a:xfrm>
          <a:prstGeom prst="rect">
            <a:avLst/>
          </a:prstGeom>
        </p:spPr>
      </p:pic>
      <p:sp>
        <p:nvSpPr>
          <p:cNvPr id="7" name="TextBox 6">
            <a:extLst>
              <a:ext uri="{FF2B5EF4-FFF2-40B4-BE49-F238E27FC236}">
                <a16:creationId xmlns:a16="http://schemas.microsoft.com/office/drawing/2014/main" id="{DF483111-FE78-452C-B4FA-2D72ACFEA1E2}"/>
              </a:ext>
            </a:extLst>
          </p:cNvPr>
          <p:cNvSpPr txBox="1"/>
          <p:nvPr/>
        </p:nvSpPr>
        <p:spPr>
          <a:xfrm>
            <a:off x="4060802" y="3514212"/>
            <a:ext cx="852926" cy="523220"/>
          </a:xfrm>
          <a:prstGeom prst="rect">
            <a:avLst/>
          </a:prstGeom>
          <a:noFill/>
        </p:spPr>
        <p:txBody>
          <a:bodyPr wrap="none" rtlCol="0">
            <a:spAutoFit/>
          </a:bodyPr>
          <a:lstStyle/>
          <a:p>
            <a:r>
              <a:rPr lang="en-US" sz="1400" b="1" cap="all" dirty="0"/>
              <a:t>SYDNEY  </a:t>
            </a:r>
          </a:p>
          <a:p>
            <a:endParaRPr lang="ru-RU" sz="1400" b="1" dirty="0"/>
          </a:p>
        </p:txBody>
      </p:sp>
      <p:pic>
        <p:nvPicPr>
          <p:cNvPr id="9" name="Рисунок 8">
            <a:extLst>
              <a:ext uri="{FF2B5EF4-FFF2-40B4-BE49-F238E27FC236}">
                <a16:creationId xmlns:a16="http://schemas.microsoft.com/office/drawing/2014/main" id="{E6A8CC66-7F41-455E-8833-F88E3EDB5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960" y="1752657"/>
            <a:ext cx="2595792" cy="1676343"/>
          </a:xfrm>
          <a:prstGeom prst="rect">
            <a:avLst/>
          </a:prstGeom>
        </p:spPr>
      </p:pic>
      <p:sp>
        <p:nvSpPr>
          <p:cNvPr id="15" name="TextBox 14">
            <a:extLst>
              <a:ext uri="{FF2B5EF4-FFF2-40B4-BE49-F238E27FC236}">
                <a16:creationId xmlns:a16="http://schemas.microsoft.com/office/drawing/2014/main" id="{5D1B6D9A-CC0A-4F20-A45C-DCAF0A1FB050}"/>
              </a:ext>
            </a:extLst>
          </p:cNvPr>
          <p:cNvSpPr txBox="1"/>
          <p:nvPr/>
        </p:nvSpPr>
        <p:spPr>
          <a:xfrm>
            <a:off x="6771380" y="3518539"/>
            <a:ext cx="1087029" cy="523220"/>
          </a:xfrm>
          <a:prstGeom prst="rect">
            <a:avLst/>
          </a:prstGeom>
          <a:noFill/>
        </p:spPr>
        <p:txBody>
          <a:bodyPr wrap="none" rtlCol="0">
            <a:spAutoFit/>
          </a:bodyPr>
          <a:lstStyle/>
          <a:p>
            <a:r>
              <a:rPr lang="en-US" sz="1400" b="1" cap="all" dirty="0"/>
              <a:t>PORTLAND  </a:t>
            </a:r>
          </a:p>
          <a:p>
            <a:endParaRPr lang="ru-RU" sz="1400" b="1" dirty="0"/>
          </a:p>
        </p:txBody>
      </p:sp>
      <p:pic>
        <p:nvPicPr>
          <p:cNvPr id="17" name="Рисунок 16">
            <a:extLst>
              <a:ext uri="{FF2B5EF4-FFF2-40B4-BE49-F238E27FC236}">
                <a16:creationId xmlns:a16="http://schemas.microsoft.com/office/drawing/2014/main" id="{DF1A4DB7-F810-4459-A0CD-E0DB30984A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602" y="4011346"/>
            <a:ext cx="2641510" cy="1676343"/>
          </a:xfrm>
          <a:prstGeom prst="rect">
            <a:avLst/>
          </a:prstGeom>
        </p:spPr>
      </p:pic>
      <p:sp>
        <p:nvSpPr>
          <p:cNvPr id="18" name="TextBox 17">
            <a:extLst>
              <a:ext uri="{FF2B5EF4-FFF2-40B4-BE49-F238E27FC236}">
                <a16:creationId xmlns:a16="http://schemas.microsoft.com/office/drawing/2014/main" id="{727941EB-9C84-44A4-8333-DD5C5CF248C5}"/>
              </a:ext>
            </a:extLst>
          </p:cNvPr>
          <p:cNvSpPr txBox="1"/>
          <p:nvPr/>
        </p:nvSpPr>
        <p:spPr>
          <a:xfrm>
            <a:off x="1004928" y="5735727"/>
            <a:ext cx="1014893" cy="523220"/>
          </a:xfrm>
          <a:prstGeom prst="rect">
            <a:avLst/>
          </a:prstGeom>
          <a:noFill/>
        </p:spPr>
        <p:txBody>
          <a:bodyPr wrap="none" rtlCol="0">
            <a:spAutoFit/>
          </a:bodyPr>
          <a:lstStyle/>
          <a:p>
            <a:r>
              <a:rPr lang="en-US" sz="1400" b="1" cap="all" dirty="0"/>
              <a:t>BRISBANE  </a:t>
            </a:r>
          </a:p>
          <a:p>
            <a:endParaRPr lang="ru-RU" sz="1400" b="1" dirty="0"/>
          </a:p>
        </p:txBody>
      </p:sp>
      <p:sp>
        <p:nvSpPr>
          <p:cNvPr id="19" name="TextBox 18">
            <a:extLst>
              <a:ext uri="{FF2B5EF4-FFF2-40B4-BE49-F238E27FC236}">
                <a16:creationId xmlns:a16="http://schemas.microsoft.com/office/drawing/2014/main" id="{0C97CDF7-35F8-465F-8014-D4AD70CB786E}"/>
              </a:ext>
            </a:extLst>
          </p:cNvPr>
          <p:cNvSpPr txBox="1"/>
          <p:nvPr/>
        </p:nvSpPr>
        <p:spPr>
          <a:xfrm>
            <a:off x="3820106" y="5732515"/>
            <a:ext cx="1273105" cy="307777"/>
          </a:xfrm>
          <a:prstGeom prst="rect">
            <a:avLst/>
          </a:prstGeom>
          <a:noFill/>
        </p:spPr>
        <p:txBody>
          <a:bodyPr wrap="none" rtlCol="0">
            <a:spAutoFit/>
          </a:bodyPr>
          <a:lstStyle/>
          <a:p>
            <a:r>
              <a:rPr lang="en-US" sz="1400" b="1" cap="all" dirty="0"/>
              <a:t>MELBOURNE   </a:t>
            </a:r>
            <a:endParaRPr lang="ru-RU" sz="1400" b="1" dirty="0"/>
          </a:p>
        </p:txBody>
      </p:sp>
      <p:pic>
        <p:nvPicPr>
          <p:cNvPr id="21" name="Рисунок 20">
            <a:extLst>
              <a:ext uri="{FF2B5EF4-FFF2-40B4-BE49-F238E27FC236}">
                <a16:creationId xmlns:a16="http://schemas.microsoft.com/office/drawing/2014/main" id="{F7F48E20-83B4-44B0-B169-5EB839D4C1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1763" y="4011346"/>
            <a:ext cx="2598332" cy="1676343"/>
          </a:xfrm>
          <a:prstGeom prst="rect">
            <a:avLst/>
          </a:prstGeom>
        </p:spPr>
      </p:pic>
      <p:pic>
        <p:nvPicPr>
          <p:cNvPr id="23" name="Рисунок 22">
            <a:extLst>
              <a:ext uri="{FF2B5EF4-FFF2-40B4-BE49-F238E27FC236}">
                <a16:creationId xmlns:a16="http://schemas.microsoft.com/office/drawing/2014/main" id="{3F783640-82D9-42F2-A6D5-0B4FCC317D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3746" y="4011346"/>
            <a:ext cx="2598333" cy="1676344"/>
          </a:xfrm>
          <a:prstGeom prst="rect">
            <a:avLst/>
          </a:prstGeom>
        </p:spPr>
      </p:pic>
      <p:sp>
        <p:nvSpPr>
          <p:cNvPr id="24" name="TextBox 23">
            <a:extLst>
              <a:ext uri="{FF2B5EF4-FFF2-40B4-BE49-F238E27FC236}">
                <a16:creationId xmlns:a16="http://schemas.microsoft.com/office/drawing/2014/main" id="{21D1A34F-4651-48E6-AB91-AFE754F26F48}"/>
              </a:ext>
            </a:extLst>
          </p:cNvPr>
          <p:cNvSpPr txBox="1"/>
          <p:nvPr/>
        </p:nvSpPr>
        <p:spPr>
          <a:xfrm>
            <a:off x="6992595" y="5744605"/>
            <a:ext cx="913263" cy="523220"/>
          </a:xfrm>
          <a:prstGeom prst="rect">
            <a:avLst/>
          </a:prstGeom>
          <a:noFill/>
        </p:spPr>
        <p:txBody>
          <a:bodyPr wrap="none" rtlCol="0">
            <a:spAutoFit/>
          </a:bodyPr>
          <a:lstStyle/>
          <a:p>
            <a:r>
              <a:rPr lang="en-US" sz="1400" b="1" cap="all" dirty="0"/>
              <a:t>DARWIN  </a:t>
            </a:r>
          </a:p>
          <a:p>
            <a:endParaRPr lang="ru-RU" sz="1400" b="1" dirty="0"/>
          </a:p>
        </p:txBody>
      </p:sp>
    </p:spTree>
    <p:extLst>
      <p:ext uri="{BB962C8B-B14F-4D97-AF65-F5344CB8AC3E}">
        <p14:creationId xmlns:p14="http://schemas.microsoft.com/office/powerpoint/2010/main" val="2774377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1330093" y="641861"/>
            <a:ext cx="8034163"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LDF </a:t>
            </a:r>
            <a:r>
              <a:rPr lang="ru-RU" altLang="ru-RU" sz="1200" b="1" dirty="0">
                <a:latin typeface="Arial" panose="020B0604020202020204" pitchFamily="34" charset="0"/>
                <a:cs typeface="Arial" panose="020B0604020202020204" pitchFamily="34" charset="0"/>
              </a:rPr>
              <a:t>365 х 14 х 52 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en-US" sz="1200" b="1" dirty="0" err="1">
                <a:latin typeface="Arial" panose="020B0604020202020204" pitchFamily="34" charset="0"/>
                <a:cs typeface="Arial" panose="020B0604020202020204" pitchFamily="34" charset="0"/>
              </a:rPr>
              <a:t>Środa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Śląska</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331A520-0D2F-4BFF-80AB-8E5EB5E1A460}"/>
              </a:ext>
            </a:extLst>
          </p:cNvPr>
          <p:cNvSpPr txBox="1"/>
          <p:nvPr/>
        </p:nvSpPr>
        <p:spPr>
          <a:xfrm>
            <a:off x="1057889" y="3705675"/>
            <a:ext cx="913263" cy="523220"/>
          </a:xfrm>
          <a:prstGeom prst="rect">
            <a:avLst/>
          </a:prstGeom>
          <a:noFill/>
        </p:spPr>
        <p:txBody>
          <a:bodyPr wrap="none" rtlCol="0" anchor="ctr">
            <a:spAutoFit/>
          </a:bodyPr>
          <a:lstStyle/>
          <a:p>
            <a:r>
              <a:rPr lang="en-US" sz="1400" b="1" cap="all" dirty="0"/>
              <a:t>DARWIN  </a:t>
            </a:r>
          </a:p>
          <a:p>
            <a:endParaRPr lang="ru-RU" sz="1400" b="1" dirty="0"/>
          </a:p>
        </p:txBody>
      </p:sp>
      <p:pic>
        <p:nvPicPr>
          <p:cNvPr id="14" name="Рисунок 13">
            <a:extLst>
              <a:ext uri="{FF2B5EF4-FFF2-40B4-BE49-F238E27FC236}">
                <a16:creationId xmlns:a16="http://schemas.microsoft.com/office/drawing/2014/main" id="{AA435B4B-9CDD-44AB-B1FF-90E41601B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452" y="1991909"/>
            <a:ext cx="2598332" cy="1676343"/>
          </a:xfrm>
          <a:prstGeom prst="rect">
            <a:avLst/>
          </a:prstGeom>
        </p:spPr>
      </p:pic>
      <p:sp>
        <p:nvSpPr>
          <p:cNvPr id="16" name="TextBox 15">
            <a:extLst>
              <a:ext uri="{FF2B5EF4-FFF2-40B4-BE49-F238E27FC236}">
                <a16:creationId xmlns:a16="http://schemas.microsoft.com/office/drawing/2014/main" id="{794F3D34-1B65-4BEC-BDDB-F0BA83672D27}"/>
              </a:ext>
            </a:extLst>
          </p:cNvPr>
          <p:cNvSpPr txBox="1"/>
          <p:nvPr/>
        </p:nvSpPr>
        <p:spPr>
          <a:xfrm>
            <a:off x="4072039" y="3718897"/>
            <a:ext cx="1087157" cy="523220"/>
          </a:xfrm>
          <a:prstGeom prst="rect">
            <a:avLst/>
          </a:prstGeom>
          <a:noFill/>
        </p:spPr>
        <p:txBody>
          <a:bodyPr wrap="none" rtlCol="0">
            <a:spAutoFit/>
          </a:bodyPr>
          <a:lstStyle/>
          <a:p>
            <a:r>
              <a:rPr lang="en-US" sz="1400" b="1" cap="all" dirty="0"/>
              <a:t>CANBERRA  </a:t>
            </a:r>
          </a:p>
          <a:p>
            <a:endParaRPr lang="ru-RU" sz="1400" b="1" dirty="0"/>
          </a:p>
        </p:txBody>
      </p:sp>
      <p:pic>
        <p:nvPicPr>
          <p:cNvPr id="22" name="Рисунок 21">
            <a:extLst>
              <a:ext uri="{FF2B5EF4-FFF2-40B4-BE49-F238E27FC236}">
                <a16:creationId xmlns:a16="http://schemas.microsoft.com/office/drawing/2014/main" id="{41B33F00-0D70-4864-8039-885808C6D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848" y="1991909"/>
            <a:ext cx="2562976" cy="1653533"/>
          </a:xfrm>
          <a:prstGeom prst="rect">
            <a:avLst/>
          </a:prstGeom>
        </p:spPr>
      </p:pic>
      <p:sp>
        <p:nvSpPr>
          <p:cNvPr id="25" name="TextBox 24">
            <a:extLst>
              <a:ext uri="{FF2B5EF4-FFF2-40B4-BE49-F238E27FC236}">
                <a16:creationId xmlns:a16="http://schemas.microsoft.com/office/drawing/2014/main" id="{7F1187DE-E601-47EF-860D-28C7340BC462}"/>
              </a:ext>
            </a:extLst>
          </p:cNvPr>
          <p:cNvSpPr txBox="1"/>
          <p:nvPr/>
        </p:nvSpPr>
        <p:spPr>
          <a:xfrm>
            <a:off x="7084466" y="3687612"/>
            <a:ext cx="1040478" cy="523220"/>
          </a:xfrm>
          <a:prstGeom prst="rect">
            <a:avLst/>
          </a:prstGeom>
          <a:noFill/>
        </p:spPr>
        <p:txBody>
          <a:bodyPr wrap="none" rtlCol="0">
            <a:spAutoFit/>
          </a:bodyPr>
          <a:lstStyle/>
          <a:p>
            <a:r>
              <a:rPr lang="en-US" sz="1400" b="1" cap="all" dirty="0"/>
              <a:t>ADELAJDA  </a:t>
            </a:r>
          </a:p>
          <a:p>
            <a:endParaRPr lang="ru-RU" sz="1400" b="1" dirty="0"/>
          </a:p>
        </p:txBody>
      </p:sp>
      <p:pic>
        <p:nvPicPr>
          <p:cNvPr id="27" name="Рисунок 26">
            <a:extLst>
              <a:ext uri="{FF2B5EF4-FFF2-40B4-BE49-F238E27FC236}">
                <a16:creationId xmlns:a16="http://schemas.microsoft.com/office/drawing/2014/main" id="{AE0BB74B-29DC-4481-8F0B-2ED05B4609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56" y="4228895"/>
            <a:ext cx="2579714" cy="1664332"/>
          </a:xfrm>
          <a:prstGeom prst="rect">
            <a:avLst/>
          </a:prstGeom>
        </p:spPr>
      </p:pic>
      <p:sp>
        <p:nvSpPr>
          <p:cNvPr id="28" name="TextBox 27">
            <a:extLst>
              <a:ext uri="{FF2B5EF4-FFF2-40B4-BE49-F238E27FC236}">
                <a16:creationId xmlns:a16="http://schemas.microsoft.com/office/drawing/2014/main" id="{768B466A-53B3-424D-8E81-7B445A64D1CF}"/>
              </a:ext>
            </a:extLst>
          </p:cNvPr>
          <p:cNvSpPr txBox="1"/>
          <p:nvPr/>
        </p:nvSpPr>
        <p:spPr>
          <a:xfrm>
            <a:off x="1139321" y="5948766"/>
            <a:ext cx="750398" cy="523220"/>
          </a:xfrm>
          <a:prstGeom prst="rect">
            <a:avLst/>
          </a:prstGeom>
          <a:noFill/>
        </p:spPr>
        <p:txBody>
          <a:bodyPr wrap="none" rtlCol="0" anchor="ctr">
            <a:spAutoFit/>
          </a:bodyPr>
          <a:lstStyle/>
          <a:p>
            <a:r>
              <a:rPr lang="en-US" sz="1400" b="1" cap="all" dirty="0"/>
              <a:t>PERTH  </a:t>
            </a:r>
          </a:p>
          <a:p>
            <a:endParaRPr lang="ru-RU" sz="1400" b="1" dirty="0"/>
          </a:p>
        </p:txBody>
      </p:sp>
      <p:pic>
        <p:nvPicPr>
          <p:cNvPr id="30" name="Рисунок 29">
            <a:extLst>
              <a:ext uri="{FF2B5EF4-FFF2-40B4-BE49-F238E27FC236}">
                <a16:creationId xmlns:a16="http://schemas.microsoft.com/office/drawing/2014/main" id="{3B94BCE0-2450-41A8-A47A-730172C4F2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452" y="4228895"/>
            <a:ext cx="2579714" cy="1669226"/>
          </a:xfrm>
          <a:prstGeom prst="rect">
            <a:avLst/>
          </a:prstGeom>
        </p:spPr>
      </p:pic>
      <p:sp>
        <p:nvSpPr>
          <p:cNvPr id="31" name="TextBox 30">
            <a:extLst>
              <a:ext uri="{FF2B5EF4-FFF2-40B4-BE49-F238E27FC236}">
                <a16:creationId xmlns:a16="http://schemas.microsoft.com/office/drawing/2014/main" id="{0B118C6E-871E-4AFE-9FB4-374561591C43}"/>
              </a:ext>
            </a:extLst>
          </p:cNvPr>
          <p:cNvSpPr txBox="1"/>
          <p:nvPr/>
        </p:nvSpPr>
        <p:spPr>
          <a:xfrm>
            <a:off x="4072167" y="5930365"/>
            <a:ext cx="1087029" cy="523220"/>
          </a:xfrm>
          <a:prstGeom prst="rect">
            <a:avLst/>
          </a:prstGeom>
          <a:noFill/>
        </p:spPr>
        <p:txBody>
          <a:bodyPr wrap="none" rtlCol="0">
            <a:spAutoFit/>
          </a:bodyPr>
          <a:lstStyle/>
          <a:p>
            <a:r>
              <a:rPr lang="en-US" sz="1400" b="1" cap="all" dirty="0"/>
              <a:t>PORTLAND  </a:t>
            </a:r>
          </a:p>
          <a:p>
            <a:endParaRPr lang="ru-RU" sz="1400" b="1" dirty="0"/>
          </a:p>
        </p:txBody>
      </p:sp>
      <p:pic>
        <p:nvPicPr>
          <p:cNvPr id="33" name="Рисунок 32">
            <a:extLst>
              <a:ext uri="{FF2B5EF4-FFF2-40B4-BE49-F238E27FC236}">
                <a16:creationId xmlns:a16="http://schemas.microsoft.com/office/drawing/2014/main" id="{4E199E77-EF83-4A56-BEF2-EF1A35ECE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4848" y="4228895"/>
            <a:ext cx="2579714" cy="1664332"/>
          </a:xfrm>
          <a:prstGeom prst="rect">
            <a:avLst/>
          </a:prstGeom>
        </p:spPr>
      </p:pic>
      <p:sp>
        <p:nvSpPr>
          <p:cNvPr id="34" name="TextBox 33">
            <a:extLst>
              <a:ext uri="{FF2B5EF4-FFF2-40B4-BE49-F238E27FC236}">
                <a16:creationId xmlns:a16="http://schemas.microsoft.com/office/drawing/2014/main" id="{99E5054F-B473-4BCA-B6E7-6D5F054A1D83}"/>
              </a:ext>
            </a:extLst>
          </p:cNvPr>
          <p:cNvSpPr txBox="1"/>
          <p:nvPr/>
        </p:nvSpPr>
        <p:spPr>
          <a:xfrm>
            <a:off x="7236296" y="5931839"/>
            <a:ext cx="1014893" cy="523220"/>
          </a:xfrm>
          <a:prstGeom prst="rect">
            <a:avLst/>
          </a:prstGeom>
          <a:noFill/>
        </p:spPr>
        <p:txBody>
          <a:bodyPr wrap="none" rtlCol="0">
            <a:spAutoFit/>
          </a:bodyPr>
          <a:lstStyle/>
          <a:p>
            <a:r>
              <a:rPr lang="en-US" sz="1400" b="1" cap="all" dirty="0"/>
              <a:t>BRISBANE  </a:t>
            </a:r>
          </a:p>
          <a:p>
            <a:endParaRPr lang="ru-RU" sz="1400" b="1" dirty="0"/>
          </a:p>
        </p:txBody>
      </p:sp>
      <p:pic>
        <p:nvPicPr>
          <p:cNvPr id="6" name="Рисунок 5">
            <a:extLst>
              <a:ext uri="{FF2B5EF4-FFF2-40B4-BE49-F238E27FC236}">
                <a16:creationId xmlns:a16="http://schemas.microsoft.com/office/drawing/2014/main" id="{9CA9C94E-AA19-45F9-9E2A-E9F58C08C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057" y="1983711"/>
            <a:ext cx="2598332" cy="1676343"/>
          </a:xfrm>
          <a:prstGeom prst="rect">
            <a:avLst/>
          </a:prstGeom>
        </p:spPr>
      </p:pic>
    </p:spTree>
    <p:extLst>
      <p:ext uri="{BB962C8B-B14F-4D97-AF65-F5344CB8AC3E}">
        <p14:creationId xmlns:p14="http://schemas.microsoft.com/office/powerpoint/2010/main" val="104432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1335780" y="616637"/>
            <a:ext cx="8029229"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270 </a:t>
            </a:r>
            <a:r>
              <a:rPr lang="ru-RU" altLang="ru-RU" sz="1200" b="1" dirty="0">
                <a:latin typeface="Arial" panose="020B0604020202020204" pitchFamily="34" charset="0"/>
                <a:cs typeface="Arial" panose="020B0604020202020204" pitchFamily="34" charset="0"/>
              </a:rPr>
              <a:t>х 14 х </a:t>
            </a:r>
            <a:r>
              <a:rPr lang="en-US" altLang="ru-RU" sz="1200" b="1" dirty="0">
                <a:latin typeface="Arial" panose="020B0604020202020204" pitchFamily="34" charset="0"/>
                <a:cs typeface="Arial" panose="020B0604020202020204" pitchFamily="34" charset="0"/>
              </a:rPr>
              <a:t>71</a:t>
            </a:r>
            <a:r>
              <a:rPr lang="ru-RU" altLang="ru-RU" sz="1200" b="1" dirty="0">
                <a:latin typeface="Arial" panose="020B0604020202020204" pitchFamily="34" charset="0"/>
                <a:cs typeface="Arial" panose="020B0604020202020204" pitchFamily="34" charset="0"/>
              </a:rPr>
              <a:t> 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en-US" sz="1200" b="1" dirty="0" err="1">
                <a:latin typeface="Arial" panose="020B0604020202020204" pitchFamily="34" charset="0"/>
                <a:cs typeface="Arial" panose="020B0604020202020204" pitchFamily="34" charset="0"/>
              </a:rPr>
              <a:t>Środa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Śląska</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9FDC121-3317-4FBE-BFDF-8B018D143993}"/>
              </a:ext>
            </a:extLst>
          </p:cNvPr>
          <p:cNvSpPr txBox="1"/>
          <p:nvPr/>
        </p:nvSpPr>
        <p:spPr>
          <a:xfrm>
            <a:off x="1346117" y="3207465"/>
            <a:ext cx="1152880" cy="523220"/>
          </a:xfrm>
          <a:prstGeom prst="rect">
            <a:avLst/>
          </a:prstGeom>
          <a:noFill/>
        </p:spPr>
        <p:txBody>
          <a:bodyPr wrap="none" rtlCol="0">
            <a:spAutoFit/>
          </a:bodyPr>
          <a:lstStyle/>
          <a:p>
            <a:r>
              <a:rPr lang="en-US" sz="1400" b="1" cap="all" dirty="0">
                <a:cs typeface="Arial" panose="020B0604020202020204" pitchFamily="34" charset="0"/>
              </a:rPr>
              <a:t>MELBOURNE</a:t>
            </a:r>
          </a:p>
          <a:p>
            <a:endParaRPr lang="ru-RU" sz="1400" b="1" dirty="0">
              <a:cs typeface="Arial" panose="020B0604020202020204" pitchFamily="34" charset="0"/>
            </a:endParaRPr>
          </a:p>
        </p:txBody>
      </p:sp>
      <p:sp>
        <p:nvSpPr>
          <p:cNvPr id="20" name="TextBox 19">
            <a:extLst>
              <a:ext uri="{FF2B5EF4-FFF2-40B4-BE49-F238E27FC236}">
                <a16:creationId xmlns:a16="http://schemas.microsoft.com/office/drawing/2014/main" id="{D2387E83-AD5C-4DC9-8ED4-DFE0A0DA0DD2}"/>
              </a:ext>
            </a:extLst>
          </p:cNvPr>
          <p:cNvSpPr txBox="1"/>
          <p:nvPr/>
        </p:nvSpPr>
        <p:spPr>
          <a:xfrm>
            <a:off x="3347271" y="3207465"/>
            <a:ext cx="2117983" cy="954107"/>
          </a:xfrm>
          <a:prstGeom prst="rect">
            <a:avLst/>
          </a:prstGeom>
          <a:noFill/>
        </p:spPr>
        <p:txBody>
          <a:bodyPr wrap="square" rtlCol="0">
            <a:spAutoFit/>
          </a:bodyPr>
          <a:lstStyle/>
          <a:p>
            <a:pPr algn="ctr"/>
            <a:r>
              <a:rPr lang="en-US" sz="1400" b="1" cap="all" dirty="0">
                <a:cs typeface="Arial" panose="020B0604020202020204" pitchFamily="34" charset="0"/>
              </a:rPr>
              <a:t>MELBOURNE</a:t>
            </a:r>
            <a:r>
              <a:rPr lang="ru-RU" sz="1400" b="1" cap="all" dirty="0">
                <a:cs typeface="Arial" panose="020B0604020202020204" pitchFamily="34" charset="0"/>
              </a:rPr>
              <a:t> </a:t>
            </a:r>
          </a:p>
          <a:p>
            <a:pPr algn="ctr"/>
            <a:r>
              <a:rPr lang="ru-RU" sz="1400" cap="all" dirty="0">
                <a:cs typeface="Arial" panose="020B0604020202020204" pitchFamily="34" charset="0"/>
              </a:rPr>
              <a:t>рифленая</a:t>
            </a:r>
            <a:endParaRPr lang="en-US" sz="1400" cap="all" dirty="0">
              <a:cs typeface="Arial" panose="020B0604020202020204" pitchFamily="34" charset="0"/>
            </a:endParaRPr>
          </a:p>
          <a:p>
            <a:endParaRPr lang="en-US" sz="1400" b="1" cap="all" dirty="0">
              <a:cs typeface="Arial" panose="020B0604020202020204" pitchFamily="34" charset="0"/>
            </a:endParaRPr>
          </a:p>
          <a:p>
            <a:endParaRPr lang="ru-RU" sz="1400" b="1" dirty="0">
              <a:cs typeface="Arial" panose="020B0604020202020204" pitchFamily="34" charset="0"/>
            </a:endParaRPr>
          </a:p>
        </p:txBody>
      </p:sp>
      <p:sp>
        <p:nvSpPr>
          <p:cNvPr id="9" name="TextBox 8">
            <a:extLst>
              <a:ext uri="{FF2B5EF4-FFF2-40B4-BE49-F238E27FC236}">
                <a16:creationId xmlns:a16="http://schemas.microsoft.com/office/drawing/2014/main" id="{5E3B1225-6EB8-413F-B492-0F07A3014FB0}"/>
              </a:ext>
            </a:extLst>
          </p:cNvPr>
          <p:cNvSpPr txBox="1"/>
          <p:nvPr/>
        </p:nvSpPr>
        <p:spPr>
          <a:xfrm>
            <a:off x="6198282" y="3207465"/>
            <a:ext cx="1239314" cy="738664"/>
          </a:xfrm>
          <a:prstGeom prst="rect">
            <a:avLst/>
          </a:prstGeom>
          <a:noFill/>
        </p:spPr>
        <p:txBody>
          <a:bodyPr wrap="none" rtlCol="0">
            <a:spAutoFit/>
          </a:bodyPr>
          <a:lstStyle/>
          <a:p>
            <a:r>
              <a:rPr lang="en-US" sz="1400" b="1" cap="all" dirty="0">
                <a:cs typeface="Arial" panose="020B0604020202020204" pitchFamily="34" charset="0"/>
              </a:rPr>
              <a:t>MELBOURNE</a:t>
            </a:r>
            <a:r>
              <a:rPr lang="ru-RU" sz="1400" b="1" cap="all" dirty="0">
                <a:cs typeface="Arial" panose="020B0604020202020204" pitchFamily="34" charset="0"/>
              </a:rPr>
              <a:t> </a:t>
            </a:r>
          </a:p>
          <a:p>
            <a:r>
              <a:rPr lang="ru-RU" sz="1400" cap="all" dirty="0" err="1">
                <a:cs typeface="Arial" panose="020B0604020202020204" pitchFamily="34" charset="0"/>
              </a:rPr>
              <a:t>ренновация</a:t>
            </a:r>
            <a:endParaRPr lang="en-US" sz="1400" cap="all" dirty="0">
              <a:cs typeface="Arial" panose="020B0604020202020204" pitchFamily="34" charset="0"/>
            </a:endParaRPr>
          </a:p>
          <a:p>
            <a:pPr algn="ctr"/>
            <a:endParaRPr lang="ru-RU" sz="1400" b="1" dirty="0">
              <a:cs typeface="Arial" panose="020B0604020202020204" pitchFamily="34" charset="0"/>
            </a:endParaRPr>
          </a:p>
        </p:txBody>
      </p:sp>
      <p:sp>
        <p:nvSpPr>
          <p:cNvPr id="13" name="TextBox 12">
            <a:extLst>
              <a:ext uri="{FF2B5EF4-FFF2-40B4-BE49-F238E27FC236}">
                <a16:creationId xmlns:a16="http://schemas.microsoft.com/office/drawing/2014/main" id="{E0E8CE95-0327-405D-AC89-B99A80CA5874}"/>
              </a:ext>
            </a:extLst>
          </p:cNvPr>
          <p:cNvSpPr txBox="1"/>
          <p:nvPr/>
        </p:nvSpPr>
        <p:spPr>
          <a:xfrm>
            <a:off x="1335780" y="5807650"/>
            <a:ext cx="1007007" cy="523220"/>
          </a:xfrm>
          <a:prstGeom prst="rect">
            <a:avLst/>
          </a:prstGeom>
          <a:noFill/>
        </p:spPr>
        <p:txBody>
          <a:bodyPr wrap="none" rtlCol="0">
            <a:spAutoFit/>
          </a:bodyPr>
          <a:lstStyle/>
          <a:p>
            <a:r>
              <a:rPr lang="en-US" sz="1400" b="1" cap="all" dirty="0">
                <a:cs typeface="Arial" panose="020B0604020202020204" pitchFamily="34" charset="0"/>
              </a:rPr>
              <a:t>CANBERRA</a:t>
            </a:r>
          </a:p>
          <a:p>
            <a:endParaRPr lang="ru-RU" sz="1400" b="1" dirty="0">
              <a:cs typeface="Arial" panose="020B0604020202020204" pitchFamily="34" charset="0"/>
            </a:endParaRPr>
          </a:p>
        </p:txBody>
      </p:sp>
      <p:sp>
        <p:nvSpPr>
          <p:cNvPr id="16" name="TextBox 15">
            <a:extLst>
              <a:ext uri="{FF2B5EF4-FFF2-40B4-BE49-F238E27FC236}">
                <a16:creationId xmlns:a16="http://schemas.microsoft.com/office/drawing/2014/main" id="{ED6A7CF9-BC95-4DAF-BBC2-6EF892E8FB7A}"/>
              </a:ext>
            </a:extLst>
          </p:cNvPr>
          <p:cNvSpPr txBox="1"/>
          <p:nvPr/>
        </p:nvSpPr>
        <p:spPr>
          <a:xfrm>
            <a:off x="3995936" y="5776826"/>
            <a:ext cx="2068793" cy="1384995"/>
          </a:xfrm>
          <a:prstGeom prst="rect">
            <a:avLst/>
          </a:prstGeom>
          <a:noFill/>
        </p:spPr>
        <p:txBody>
          <a:bodyPr wrap="square" rtlCol="0">
            <a:spAutoFit/>
          </a:bodyPr>
          <a:lstStyle/>
          <a:p>
            <a:r>
              <a:rPr lang="en-US" sz="1400" b="1" cap="all" dirty="0">
                <a:cs typeface="Arial" panose="020B0604020202020204" pitchFamily="34" charset="0"/>
              </a:rPr>
              <a:t>CANBERRA</a:t>
            </a:r>
            <a:r>
              <a:rPr lang="ru-RU" sz="1400" b="1" cap="all" dirty="0">
                <a:cs typeface="Arial" panose="020B0604020202020204" pitchFamily="34" charset="0"/>
              </a:rPr>
              <a:t> </a:t>
            </a:r>
          </a:p>
          <a:p>
            <a:r>
              <a:rPr lang="ru-RU" sz="1400" cap="all" dirty="0">
                <a:cs typeface="Arial" panose="020B0604020202020204" pitchFamily="34" charset="0"/>
              </a:rPr>
              <a:t>рифленая</a:t>
            </a:r>
            <a:endParaRPr lang="en-US" sz="1400" cap="all" dirty="0">
              <a:cs typeface="Arial" panose="020B0604020202020204" pitchFamily="34" charset="0"/>
            </a:endParaRPr>
          </a:p>
          <a:p>
            <a:endParaRPr lang="ru-RU" sz="1400" b="1" cap="all" dirty="0">
              <a:cs typeface="Arial" panose="020B0604020202020204" pitchFamily="34" charset="0"/>
            </a:endParaRPr>
          </a:p>
          <a:p>
            <a:endParaRPr lang="en-US" sz="1400" b="1" cap="all" dirty="0">
              <a:cs typeface="Arial" panose="020B0604020202020204" pitchFamily="34" charset="0"/>
            </a:endParaRPr>
          </a:p>
          <a:p>
            <a:endParaRPr lang="en-US" sz="1400" b="1" cap="all" dirty="0">
              <a:cs typeface="Arial" panose="020B0604020202020204" pitchFamily="34" charset="0"/>
            </a:endParaRPr>
          </a:p>
          <a:p>
            <a:endParaRPr lang="ru-RU" sz="1400" b="1" dirty="0">
              <a:cs typeface="Arial" panose="020B0604020202020204" pitchFamily="34" charset="0"/>
            </a:endParaRPr>
          </a:p>
        </p:txBody>
      </p:sp>
      <p:sp>
        <p:nvSpPr>
          <p:cNvPr id="19" name="TextBox 18">
            <a:extLst>
              <a:ext uri="{FF2B5EF4-FFF2-40B4-BE49-F238E27FC236}">
                <a16:creationId xmlns:a16="http://schemas.microsoft.com/office/drawing/2014/main" id="{355EC924-0BFD-4066-A2E6-486810D55371}"/>
              </a:ext>
            </a:extLst>
          </p:cNvPr>
          <p:cNvSpPr txBox="1"/>
          <p:nvPr/>
        </p:nvSpPr>
        <p:spPr>
          <a:xfrm>
            <a:off x="5872332" y="5808860"/>
            <a:ext cx="2065036" cy="738664"/>
          </a:xfrm>
          <a:prstGeom prst="rect">
            <a:avLst/>
          </a:prstGeom>
          <a:noFill/>
        </p:spPr>
        <p:txBody>
          <a:bodyPr wrap="square" rtlCol="0">
            <a:spAutoFit/>
          </a:bodyPr>
          <a:lstStyle/>
          <a:p>
            <a:pPr algn="ctr"/>
            <a:r>
              <a:rPr lang="en-US" sz="1400" b="1" cap="all" dirty="0">
                <a:cs typeface="Arial" panose="020B0604020202020204" pitchFamily="34" charset="0"/>
              </a:rPr>
              <a:t>CANBERRA</a:t>
            </a:r>
          </a:p>
          <a:p>
            <a:pPr algn="ctr"/>
            <a:r>
              <a:rPr lang="ru-RU" sz="1400" cap="all" dirty="0" err="1">
                <a:cs typeface="Arial" panose="020B0604020202020204" pitchFamily="34" charset="0"/>
              </a:rPr>
              <a:t>ренновация</a:t>
            </a:r>
            <a:endParaRPr lang="en-US" sz="1400" cap="all" dirty="0">
              <a:cs typeface="Arial" panose="020B0604020202020204" pitchFamily="34" charset="0"/>
            </a:endParaRPr>
          </a:p>
          <a:p>
            <a:endParaRPr lang="ru-RU" sz="1400" b="1" dirty="0">
              <a:cs typeface="Arial" panose="020B0604020202020204" pitchFamily="34" charset="0"/>
            </a:endParaRPr>
          </a:p>
        </p:txBody>
      </p:sp>
      <p:pic>
        <p:nvPicPr>
          <p:cNvPr id="5" name="Рисунок 4">
            <a:extLst>
              <a:ext uri="{FF2B5EF4-FFF2-40B4-BE49-F238E27FC236}">
                <a16:creationId xmlns:a16="http://schemas.microsoft.com/office/drawing/2014/main" id="{16577BC7-3A6A-4E09-963C-0CFB44793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173" y="3932002"/>
            <a:ext cx="1844825" cy="1844825"/>
          </a:xfrm>
          <a:prstGeom prst="rect">
            <a:avLst/>
          </a:prstGeom>
        </p:spPr>
      </p:pic>
      <p:pic>
        <p:nvPicPr>
          <p:cNvPr id="10" name="Рисунок 9">
            <a:extLst>
              <a:ext uri="{FF2B5EF4-FFF2-40B4-BE49-F238E27FC236}">
                <a16:creationId xmlns:a16="http://schemas.microsoft.com/office/drawing/2014/main" id="{E74A7DC5-497B-4477-AF88-5057C223E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571" y="3923636"/>
            <a:ext cx="1844824" cy="1844824"/>
          </a:xfrm>
          <a:prstGeom prst="rect">
            <a:avLst/>
          </a:prstGeom>
        </p:spPr>
      </p:pic>
      <p:pic>
        <p:nvPicPr>
          <p:cNvPr id="17" name="Рисунок 16">
            <a:extLst>
              <a:ext uri="{FF2B5EF4-FFF2-40B4-BE49-F238E27FC236}">
                <a16:creationId xmlns:a16="http://schemas.microsoft.com/office/drawing/2014/main" id="{029F10DD-A882-4E44-A6C9-C92CD5FAD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174" y="1341438"/>
            <a:ext cx="1844824" cy="1844824"/>
          </a:xfrm>
          <a:prstGeom prst="rect">
            <a:avLst/>
          </a:prstGeom>
        </p:spPr>
      </p:pic>
      <p:pic>
        <p:nvPicPr>
          <p:cNvPr id="22" name="Рисунок 21">
            <a:extLst>
              <a:ext uri="{FF2B5EF4-FFF2-40B4-BE49-F238E27FC236}">
                <a16:creationId xmlns:a16="http://schemas.microsoft.com/office/drawing/2014/main" id="{D9AD4E9A-5CD1-43FE-B6A7-681BC43DFB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2332" y="1340768"/>
            <a:ext cx="1844824" cy="1844824"/>
          </a:xfrm>
          <a:prstGeom prst="rect">
            <a:avLst/>
          </a:prstGeom>
        </p:spPr>
      </p:pic>
      <p:pic>
        <p:nvPicPr>
          <p:cNvPr id="24" name="Рисунок 23">
            <a:extLst>
              <a:ext uri="{FF2B5EF4-FFF2-40B4-BE49-F238E27FC236}">
                <a16:creationId xmlns:a16="http://schemas.microsoft.com/office/drawing/2014/main" id="{4ADE5E51-40AE-4F15-9276-DCABCF4EB0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6219" y="1342368"/>
            <a:ext cx="1844824" cy="1844824"/>
          </a:xfrm>
          <a:prstGeom prst="rect">
            <a:avLst/>
          </a:prstGeom>
        </p:spPr>
      </p:pic>
      <p:pic>
        <p:nvPicPr>
          <p:cNvPr id="26" name="Рисунок 25">
            <a:extLst>
              <a:ext uri="{FF2B5EF4-FFF2-40B4-BE49-F238E27FC236}">
                <a16:creationId xmlns:a16="http://schemas.microsoft.com/office/drawing/2014/main" id="{A15A6D8F-BBA4-4D64-9FCA-14900338A4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5527" y="3932002"/>
            <a:ext cx="1844824" cy="1844824"/>
          </a:xfrm>
          <a:prstGeom prst="rect">
            <a:avLst/>
          </a:prstGeom>
        </p:spPr>
      </p:pic>
    </p:spTree>
    <p:extLst>
      <p:ext uri="{BB962C8B-B14F-4D97-AF65-F5344CB8AC3E}">
        <p14:creationId xmlns:p14="http://schemas.microsoft.com/office/powerpoint/2010/main" val="4043942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a:extLst>
              <a:ext uri="{FF2B5EF4-FFF2-40B4-BE49-F238E27FC236}">
                <a16:creationId xmlns:a16="http://schemas.microsoft.com/office/drawing/2014/main" id="{A8FEFFF9-892B-4DF2-9083-57956DEAA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235"/>
          <a:stretch/>
        </p:blipFill>
        <p:spPr>
          <a:xfrm>
            <a:off x="1073673" y="1475732"/>
            <a:ext cx="1868683" cy="1963443"/>
          </a:xfrm>
          <a:prstGeom prst="rect">
            <a:avLst/>
          </a:prstGeom>
        </p:spPr>
      </p:pic>
      <p:sp>
        <p:nvSpPr>
          <p:cNvPr id="37" name="TextBox 36">
            <a:extLst>
              <a:ext uri="{FF2B5EF4-FFF2-40B4-BE49-F238E27FC236}">
                <a16:creationId xmlns:a16="http://schemas.microsoft.com/office/drawing/2014/main" id="{6BC72BD1-D68D-4143-A66A-07599C5E6A61}"/>
              </a:ext>
            </a:extLst>
          </p:cNvPr>
          <p:cNvSpPr txBox="1"/>
          <p:nvPr/>
        </p:nvSpPr>
        <p:spPr>
          <a:xfrm>
            <a:off x="1433356" y="3463774"/>
            <a:ext cx="1019831" cy="523220"/>
          </a:xfrm>
          <a:prstGeom prst="rect">
            <a:avLst/>
          </a:prstGeom>
          <a:noFill/>
        </p:spPr>
        <p:txBody>
          <a:bodyPr wrap="none" rtlCol="0">
            <a:spAutoFit/>
          </a:bodyPr>
          <a:lstStyle/>
          <a:p>
            <a:r>
              <a:rPr lang="en-US" sz="1400" b="1" cap="all" dirty="0">
                <a:cs typeface="Arial" panose="020B0604020202020204" pitchFamily="34" charset="0"/>
              </a:rPr>
              <a:t>GRANVILLE</a:t>
            </a:r>
          </a:p>
          <a:p>
            <a:endParaRPr lang="ru-RU" sz="1400" b="1" dirty="0">
              <a:cs typeface="Arial" panose="020B0604020202020204" pitchFamily="34" charset="0"/>
            </a:endParaRPr>
          </a:p>
        </p:txBody>
      </p:sp>
      <p:pic>
        <p:nvPicPr>
          <p:cNvPr id="39" name="Рисунок 38">
            <a:extLst>
              <a:ext uri="{FF2B5EF4-FFF2-40B4-BE49-F238E27FC236}">
                <a16:creationId xmlns:a16="http://schemas.microsoft.com/office/drawing/2014/main" id="{AD5ACBE0-D992-496C-BECA-22CF8C3D0E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235"/>
          <a:stretch/>
        </p:blipFill>
        <p:spPr>
          <a:xfrm>
            <a:off x="3580683" y="1488907"/>
            <a:ext cx="1868683" cy="1971196"/>
          </a:xfrm>
          <a:prstGeom prst="rect">
            <a:avLst/>
          </a:prstGeom>
        </p:spPr>
      </p:pic>
      <p:sp>
        <p:nvSpPr>
          <p:cNvPr id="40" name="TextBox 39">
            <a:extLst>
              <a:ext uri="{FF2B5EF4-FFF2-40B4-BE49-F238E27FC236}">
                <a16:creationId xmlns:a16="http://schemas.microsoft.com/office/drawing/2014/main" id="{3B100B99-CD84-489D-AA45-84C1A35FFA75}"/>
              </a:ext>
            </a:extLst>
          </p:cNvPr>
          <p:cNvSpPr txBox="1"/>
          <p:nvPr/>
        </p:nvSpPr>
        <p:spPr>
          <a:xfrm>
            <a:off x="4029153" y="3496654"/>
            <a:ext cx="944361" cy="523220"/>
          </a:xfrm>
          <a:prstGeom prst="rect">
            <a:avLst/>
          </a:prstGeom>
          <a:noFill/>
        </p:spPr>
        <p:txBody>
          <a:bodyPr wrap="none" rtlCol="0">
            <a:spAutoFit/>
          </a:bodyPr>
          <a:lstStyle/>
          <a:p>
            <a:r>
              <a:rPr lang="en-US" sz="1400" b="1" cap="all" dirty="0">
                <a:cs typeface="Arial" panose="020B0604020202020204" pitchFamily="34" charset="0"/>
              </a:rPr>
              <a:t>HASTINGS</a:t>
            </a:r>
          </a:p>
          <a:p>
            <a:endParaRPr lang="ru-RU" sz="1400" b="1" dirty="0">
              <a:cs typeface="Arial" panose="020B0604020202020204" pitchFamily="34" charset="0"/>
            </a:endParaRPr>
          </a:p>
        </p:txBody>
      </p:sp>
      <p:pic>
        <p:nvPicPr>
          <p:cNvPr id="44" name="Рисунок 43">
            <a:extLst>
              <a:ext uri="{FF2B5EF4-FFF2-40B4-BE49-F238E27FC236}">
                <a16:creationId xmlns:a16="http://schemas.microsoft.com/office/drawing/2014/main" id="{F97339B3-2375-4CC3-958E-8520F3CD48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8235"/>
          <a:stretch/>
        </p:blipFill>
        <p:spPr>
          <a:xfrm>
            <a:off x="6087693" y="1490413"/>
            <a:ext cx="1868683" cy="1990849"/>
          </a:xfrm>
          <a:prstGeom prst="rect">
            <a:avLst/>
          </a:prstGeom>
        </p:spPr>
      </p:pic>
      <p:sp>
        <p:nvSpPr>
          <p:cNvPr id="45" name="TextBox 44">
            <a:extLst>
              <a:ext uri="{FF2B5EF4-FFF2-40B4-BE49-F238E27FC236}">
                <a16:creationId xmlns:a16="http://schemas.microsoft.com/office/drawing/2014/main" id="{96540BA2-8CCB-4807-AF31-9D310C76D882}"/>
              </a:ext>
            </a:extLst>
          </p:cNvPr>
          <p:cNvSpPr txBox="1"/>
          <p:nvPr/>
        </p:nvSpPr>
        <p:spPr>
          <a:xfrm>
            <a:off x="6732240" y="3479795"/>
            <a:ext cx="775853" cy="523220"/>
          </a:xfrm>
          <a:prstGeom prst="rect">
            <a:avLst/>
          </a:prstGeom>
          <a:noFill/>
        </p:spPr>
        <p:txBody>
          <a:bodyPr wrap="none" rtlCol="0">
            <a:spAutoFit/>
          </a:bodyPr>
          <a:lstStyle/>
          <a:p>
            <a:r>
              <a:rPr lang="en-US" sz="1400" b="1" cap="all" dirty="0">
                <a:cs typeface="Arial" panose="020B0604020202020204" pitchFamily="34" charset="0"/>
              </a:rPr>
              <a:t>MILTON</a:t>
            </a:r>
          </a:p>
          <a:p>
            <a:endParaRPr lang="ru-RU" sz="1400" b="1" dirty="0">
              <a:cs typeface="Arial" panose="020B0604020202020204" pitchFamily="34" charset="0"/>
            </a:endParaRPr>
          </a:p>
        </p:txBody>
      </p:sp>
      <p:pic>
        <p:nvPicPr>
          <p:cNvPr id="47" name="Рисунок 46">
            <a:extLst>
              <a:ext uri="{FF2B5EF4-FFF2-40B4-BE49-F238E27FC236}">
                <a16:creationId xmlns:a16="http://schemas.microsoft.com/office/drawing/2014/main" id="{93507BC4-BCC7-44B7-96E3-2955BA1804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7684"/>
          <a:stretch/>
        </p:blipFill>
        <p:spPr>
          <a:xfrm>
            <a:off x="1075891" y="3988903"/>
            <a:ext cx="1868683" cy="1963443"/>
          </a:xfrm>
          <a:prstGeom prst="rect">
            <a:avLst/>
          </a:prstGeom>
        </p:spPr>
      </p:pic>
      <p:sp>
        <p:nvSpPr>
          <p:cNvPr id="48" name="TextBox 47">
            <a:extLst>
              <a:ext uri="{FF2B5EF4-FFF2-40B4-BE49-F238E27FC236}">
                <a16:creationId xmlns:a16="http://schemas.microsoft.com/office/drawing/2014/main" id="{F57ECFFB-9B13-4E9A-BDD4-82881BDFB823}"/>
              </a:ext>
            </a:extLst>
          </p:cNvPr>
          <p:cNvSpPr txBox="1"/>
          <p:nvPr/>
        </p:nvSpPr>
        <p:spPr>
          <a:xfrm>
            <a:off x="1568318" y="5976865"/>
            <a:ext cx="856325" cy="523220"/>
          </a:xfrm>
          <a:prstGeom prst="rect">
            <a:avLst/>
          </a:prstGeom>
          <a:noFill/>
        </p:spPr>
        <p:txBody>
          <a:bodyPr wrap="none" rtlCol="0">
            <a:spAutoFit/>
          </a:bodyPr>
          <a:lstStyle/>
          <a:p>
            <a:r>
              <a:rPr lang="en-US" sz="1400" b="1" cap="all" dirty="0">
                <a:cs typeface="Arial" panose="020B0604020202020204" pitchFamily="34" charset="0"/>
              </a:rPr>
              <a:t>GRANITY</a:t>
            </a:r>
          </a:p>
          <a:p>
            <a:endParaRPr lang="ru-RU" sz="1400" b="1" dirty="0">
              <a:cs typeface="Arial" panose="020B0604020202020204" pitchFamily="34" charset="0"/>
            </a:endParaRPr>
          </a:p>
        </p:txBody>
      </p:sp>
      <p:sp>
        <p:nvSpPr>
          <p:cNvPr id="49" name="TextBox 48">
            <a:extLst>
              <a:ext uri="{FF2B5EF4-FFF2-40B4-BE49-F238E27FC236}">
                <a16:creationId xmlns:a16="http://schemas.microsoft.com/office/drawing/2014/main" id="{63238B22-21EE-4014-A7F4-E74E508383B6}"/>
              </a:ext>
            </a:extLst>
          </p:cNvPr>
          <p:cNvSpPr txBox="1"/>
          <p:nvPr/>
        </p:nvSpPr>
        <p:spPr>
          <a:xfrm>
            <a:off x="4078691" y="5976865"/>
            <a:ext cx="970009" cy="523220"/>
          </a:xfrm>
          <a:prstGeom prst="rect">
            <a:avLst/>
          </a:prstGeom>
          <a:noFill/>
        </p:spPr>
        <p:txBody>
          <a:bodyPr wrap="none" rtlCol="0">
            <a:spAutoFit/>
          </a:bodyPr>
          <a:lstStyle/>
          <a:p>
            <a:r>
              <a:rPr lang="en-US" sz="1400" b="1" cap="all" dirty="0">
                <a:cs typeface="Arial" panose="020B0604020202020204" pitchFamily="34" charset="0"/>
              </a:rPr>
              <a:t>KINGSTON</a:t>
            </a:r>
          </a:p>
          <a:p>
            <a:endParaRPr lang="ru-RU" sz="1400" b="1" dirty="0">
              <a:cs typeface="Arial" panose="020B0604020202020204" pitchFamily="34" charset="0"/>
            </a:endParaRPr>
          </a:p>
        </p:txBody>
      </p:sp>
      <p:pic>
        <p:nvPicPr>
          <p:cNvPr id="51" name="Рисунок 50">
            <a:extLst>
              <a:ext uri="{FF2B5EF4-FFF2-40B4-BE49-F238E27FC236}">
                <a16:creationId xmlns:a16="http://schemas.microsoft.com/office/drawing/2014/main" id="{79F1903D-82B7-4E53-AEAC-E9B1E5F62E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8235"/>
          <a:stretch/>
        </p:blipFill>
        <p:spPr>
          <a:xfrm>
            <a:off x="3582901" y="3992809"/>
            <a:ext cx="1868683" cy="1975095"/>
          </a:xfrm>
          <a:prstGeom prst="rect">
            <a:avLst/>
          </a:prstGeom>
        </p:spPr>
      </p:pic>
      <p:pic>
        <p:nvPicPr>
          <p:cNvPr id="53" name="Рисунок 52">
            <a:extLst>
              <a:ext uri="{FF2B5EF4-FFF2-40B4-BE49-F238E27FC236}">
                <a16:creationId xmlns:a16="http://schemas.microsoft.com/office/drawing/2014/main" id="{E2CD29FE-BFC1-45E6-AB9C-F2F7410F35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787"/>
          <a:stretch/>
        </p:blipFill>
        <p:spPr>
          <a:xfrm>
            <a:off x="6087692" y="3989782"/>
            <a:ext cx="1868684" cy="1935592"/>
          </a:xfrm>
          <a:prstGeom prst="rect">
            <a:avLst/>
          </a:prstGeom>
        </p:spPr>
      </p:pic>
      <p:sp>
        <p:nvSpPr>
          <p:cNvPr id="54" name="TextBox 53">
            <a:extLst>
              <a:ext uri="{FF2B5EF4-FFF2-40B4-BE49-F238E27FC236}">
                <a16:creationId xmlns:a16="http://schemas.microsoft.com/office/drawing/2014/main" id="{CFC8D587-1EA6-40E7-868B-6614FEAAA42B}"/>
              </a:ext>
            </a:extLst>
          </p:cNvPr>
          <p:cNvSpPr txBox="1"/>
          <p:nvPr/>
        </p:nvSpPr>
        <p:spPr>
          <a:xfrm>
            <a:off x="6525580" y="5961552"/>
            <a:ext cx="1094017" cy="523220"/>
          </a:xfrm>
          <a:prstGeom prst="rect">
            <a:avLst/>
          </a:prstGeom>
          <a:noFill/>
        </p:spPr>
        <p:txBody>
          <a:bodyPr wrap="none" rtlCol="0">
            <a:spAutoFit/>
          </a:bodyPr>
          <a:lstStyle/>
          <a:p>
            <a:r>
              <a:rPr lang="en-US" sz="1400" b="1" cap="all" dirty="0">
                <a:cs typeface="Arial" panose="020B0604020202020204" pitchFamily="34" charset="0"/>
              </a:rPr>
              <a:t>RIVERSDALE</a:t>
            </a:r>
          </a:p>
          <a:p>
            <a:endParaRPr lang="ru-RU" sz="1400" b="1" dirty="0">
              <a:cs typeface="Arial" panose="020B0604020202020204" pitchFamily="34" charset="0"/>
            </a:endParaRPr>
          </a:p>
        </p:txBody>
      </p:sp>
      <p:sp>
        <p:nvSpPr>
          <p:cNvPr id="2" name="Прямоугольник 1">
            <a:extLst>
              <a:ext uri="{FF2B5EF4-FFF2-40B4-BE49-F238E27FC236}">
                <a16:creationId xmlns:a16="http://schemas.microsoft.com/office/drawing/2014/main" id="{425EB0C5-4F81-4DCB-8B3A-0513DC327F35}"/>
              </a:ext>
            </a:extLst>
          </p:cNvPr>
          <p:cNvSpPr/>
          <p:nvPr/>
        </p:nvSpPr>
        <p:spPr>
          <a:xfrm>
            <a:off x="1433356" y="767154"/>
            <a:ext cx="7285446" cy="276999"/>
          </a:xfrm>
          <a:prstGeom prst="rect">
            <a:avLst/>
          </a:prstGeom>
        </p:spPr>
        <p:txBody>
          <a:bodyPr wrap="square">
            <a:spAutoFit/>
          </a:bodyP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270 </a:t>
            </a:r>
            <a:r>
              <a:rPr lang="ru-RU" altLang="ru-RU" sz="1200" b="1" dirty="0">
                <a:latin typeface="Arial" panose="020B0604020202020204" pitchFamily="34" charset="0"/>
                <a:cs typeface="Arial" panose="020B0604020202020204" pitchFamily="34" charset="0"/>
              </a:rPr>
              <a:t>х 14 х </a:t>
            </a:r>
            <a:r>
              <a:rPr lang="en-US" altLang="ru-RU" sz="1200" b="1" dirty="0">
                <a:latin typeface="Arial" panose="020B0604020202020204" pitchFamily="34" charset="0"/>
                <a:cs typeface="Arial" panose="020B0604020202020204" pitchFamily="34" charset="0"/>
              </a:rPr>
              <a:t>71</a:t>
            </a:r>
            <a:r>
              <a:rPr lang="ru-RU" altLang="ru-RU" sz="1200" b="1" dirty="0">
                <a:latin typeface="Arial" panose="020B0604020202020204" pitchFamily="34" charset="0"/>
                <a:cs typeface="Arial" panose="020B0604020202020204" pitchFamily="34" charset="0"/>
              </a:rPr>
              <a:t> 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en-US" sz="1200" b="1" dirty="0" err="1">
                <a:latin typeface="Arial" panose="020B0604020202020204" pitchFamily="34" charset="0"/>
                <a:cs typeface="Arial" panose="020B0604020202020204" pitchFamily="34" charset="0"/>
              </a:rPr>
              <a:t>Środa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Śląska</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759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1763688" y="625892"/>
            <a:ext cx="7128792" cy="500063"/>
          </a:xfrm>
          <a:prstGeom prst="rect">
            <a:avLst/>
          </a:prstGeom>
          <a:noFill/>
          <a:ln w="9525">
            <a:noFill/>
            <a:miter lim="800000"/>
            <a:headEnd/>
            <a:tailEnd/>
          </a:ln>
        </p:spPr>
        <p:txBody>
          <a:bodyPr tIns="0" bIns="0" anchor="ctr"/>
          <a:lstStyle/>
          <a:p>
            <a:pPr eaLnBrk="0" hangingPunct="0">
              <a:defRPr/>
            </a:pPr>
            <a:r>
              <a:rPr lang="ru-RU" sz="1200" b="1" dirty="0">
                <a:latin typeface="Arial" charset="0"/>
              </a:rPr>
              <a:t>Реализованные объекты из клинкерной плитки </a:t>
            </a:r>
            <a:r>
              <a:rPr lang="en-US" sz="1200" b="1" dirty="0">
                <a:latin typeface="Arial"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ru-RU" sz="1200" b="1" dirty="0">
                <a:latin typeface="Arial" charset="0"/>
              </a:rPr>
              <a:t> </a:t>
            </a:r>
            <a:endParaRPr lang="ru-RU" sz="1200" b="1" kern="0" dirty="0">
              <a:latin typeface="+mj-lt"/>
              <a:ea typeface="+mj-ea"/>
              <a:cs typeface="+mj-cs"/>
            </a:endParaRPr>
          </a:p>
        </p:txBody>
      </p:sp>
      <p:pic>
        <p:nvPicPr>
          <p:cNvPr id="9" name="Рисунок 8">
            <a:extLst>
              <a:ext uri="{FF2B5EF4-FFF2-40B4-BE49-F238E27FC236}">
                <a16:creationId xmlns:a16="http://schemas.microsoft.com/office/drawing/2014/main" id="{48C254B8-1021-4A45-8D44-5DB8A00E5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3845020"/>
            <a:ext cx="3600400" cy="2392292"/>
          </a:xfrm>
          <a:prstGeom prst="rect">
            <a:avLst/>
          </a:prstGeom>
        </p:spPr>
      </p:pic>
      <p:pic>
        <p:nvPicPr>
          <p:cNvPr id="11" name="Рисунок 10">
            <a:extLst>
              <a:ext uri="{FF2B5EF4-FFF2-40B4-BE49-F238E27FC236}">
                <a16:creationId xmlns:a16="http://schemas.microsoft.com/office/drawing/2014/main" id="{82D7249D-78EF-4C8C-A144-07C1228323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87" y="3845018"/>
            <a:ext cx="3570497" cy="2392293"/>
          </a:xfrm>
          <a:prstGeom prst="rect">
            <a:avLst/>
          </a:prstGeom>
        </p:spPr>
      </p:pic>
      <p:pic>
        <p:nvPicPr>
          <p:cNvPr id="13" name="Рисунок 12">
            <a:extLst>
              <a:ext uri="{FF2B5EF4-FFF2-40B4-BE49-F238E27FC236}">
                <a16:creationId xmlns:a16="http://schemas.microsoft.com/office/drawing/2014/main" id="{726CDE59-DFB4-454A-96FB-C0DEA4D76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14" b="6921"/>
          <a:stretch/>
        </p:blipFill>
        <p:spPr>
          <a:xfrm>
            <a:off x="850638" y="1196751"/>
            <a:ext cx="3570497" cy="2376265"/>
          </a:xfrm>
          <a:prstGeom prst="rect">
            <a:avLst/>
          </a:prstGeom>
        </p:spPr>
      </p:pic>
      <p:pic>
        <p:nvPicPr>
          <p:cNvPr id="15" name="Рисунок 14">
            <a:extLst>
              <a:ext uri="{FF2B5EF4-FFF2-40B4-BE49-F238E27FC236}">
                <a16:creationId xmlns:a16="http://schemas.microsoft.com/office/drawing/2014/main" id="{369939A6-4B7A-46B2-AED1-358CC4B9B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1216038"/>
            <a:ext cx="3570496" cy="2379218"/>
          </a:xfrm>
          <a:prstGeom prst="rect">
            <a:avLst/>
          </a:prstGeom>
        </p:spPr>
      </p:pic>
    </p:spTree>
    <p:extLst>
      <p:ext uri="{BB962C8B-B14F-4D97-AF65-F5344CB8AC3E}">
        <p14:creationId xmlns:p14="http://schemas.microsoft.com/office/powerpoint/2010/main" val="188194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C3C9AFAD-BEFD-41B1-919E-8D7936155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31" y="1517739"/>
            <a:ext cx="1872208" cy="1872208"/>
          </a:xfrm>
          <a:prstGeom prst="rect">
            <a:avLst/>
          </a:prstGeom>
        </p:spPr>
      </p:pic>
      <p:pic>
        <p:nvPicPr>
          <p:cNvPr id="34" name="Рисунок 33">
            <a:extLst>
              <a:ext uri="{FF2B5EF4-FFF2-40B4-BE49-F238E27FC236}">
                <a16:creationId xmlns:a16="http://schemas.microsoft.com/office/drawing/2014/main" id="{FF269152-28B4-4C7F-8046-C053B2250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332" y="3858317"/>
            <a:ext cx="1872208" cy="1872208"/>
          </a:xfrm>
          <a:prstGeom prst="rect">
            <a:avLst/>
          </a:prstGeom>
        </p:spPr>
      </p:pic>
      <p:pic>
        <p:nvPicPr>
          <p:cNvPr id="38" name="Рисунок 37">
            <a:extLst>
              <a:ext uri="{FF2B5EF4-FFF2-40B4-BE49-F238E27FC236}">
                <a16:creationId xmlns:a16="http://schemas.microsoft.com/office/drawing/2014/main" id="{D21305BD-C7FF-4E0A-8A50-E1B4156AF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32" y="3855787"/>
            <a:ext cx="1872208" cy="1872208"/>
          </a:xfrm>
          <a:prstGeom prst="rtTriangle">
            <a:avLst/>
          </a:prstGeom>
        </p:spPr>
      </p:pic>
      <p:pic>
        <p:nvPicPr>
          <p:cNvPr id="42" name="Рисунок 41">
            <a:extLst>
              <a:ext uri="{FF2B5EF4-FFF2-40B4-BE49-F238E27FC236}">
                <a16:creationId xmlns:a16="http://schemas.microsoft.com/office/drawing/2014/main" id="{4A2E25EA-0B38-4ABF-975E-E926EF9FC3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321" y="1531431"/>
            <a:ext cx="1872208" cy="1872208"/>
          </a:xfrm>
          <a:prstGeom prst="rect">
            <a:avLst/>
          </a:prstGeom>
        </p:spPr>
      </p:pic>
      <p:pic>
        <p:nvPicPr>
          <p:cNvPr id="46" name="Рисунок 45">
            <a:extLst>
              <a:ext uri="{FF2B5EF4-FFF2-40B4-BE49-F238E27FC236}">
                <a16:creationId xmlns:a16="http://schemas.microsoft.com/office/drawing/2014/main" id="{54612F38-8AB3-4C84-AE18-B7D7695EFB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5776" y="1528594"/>
            <a:ext cx="1872208" cy="1872208"/>
          </a:xfrm>
          <a:prstGeom prst="rect">
            <a:avLst/>
          </a:prstGeom>
        </p:spPr>
      </p:pic>
      <p:pic>
        <p:nvPicPr>
          <p:cNvPr id="52" name="Рисунок 51">
            <a:extLst>
              <a:ext uri="{FF2B5EF4-FFF2-40B4-BE49-F238E27FC236}">
                <a16:creationId xmlns:a16="http://schemas.microsoft.com/office/drawing/2014/main" id="{4BB4D481-5D14-40CC-A2AD-8E63161A1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4686" y="3852643"/>
            <a:ext cx="1872208" cy="1872208"/>
          </a:xfrm>
          <a:prstGeom prst="rect">
            <a:avLst/>
          </a:prstGeom>
        </p:spPr>
      </p:pic>
      <p:pic>
        <p:nvPicPr>
          <p:cNvPr id="56" name="Рисунок 55">
            <a:extLst>
              <a:ext uri="{FF2B5EF4-FFF2-40B4-BE49-F238E27FC236}">
                <a16:creationId xmlns:a16="http://schemas.microsoft.com/office/drawing/2014/main" id="{6CC1533A-7710-4B2B-BF1D-C3CAB89DCC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5231" y="3852643"/>
            <a:ext cx="1872208" cy="1872208"/>
          </a:xfrm>
          <a:prstGeom prst="rect">
            <a:avLst/>
          </a:prstGeom>
        </p:spPr>
      </p:pic>
      <p:pic>
        <p:nvPicPr>
          <p:cNvPr id="58" name="Рисунок 57">
            <a:extLst>
              <a:ext uri="{FF2B5EF4-FFF2-40B4-BE49-F238E27FC236}">
                <a16:creationId xmlns:a16="http://schemas.microsoft.com/office/drawing/2014/main" id="{C7D08927-8614-471A-B76F-84CCB618C2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2079" y="3852643"/>
            <a:ext cx="1872208" cy="1872208"/>
          </a:xfrm>
          <a:prstGeom prst="rect">
            <a:avLst/>
          </a:prstGeom>
        </p:spPr>
      </p:pic>
      <p:pic>
        <p:nvPicPr>
          <p:cNvPr id="60" name="Рисунок 59">
            <a:extLst>
              <a:ext uri="{FF2B5EF4-FFF2-40B4-BE49-F238E27FC236}">
                <a16:creationId xmlns:a16="http://schemas.microsoft.com/office/drawing/2014/main" id="{8B50BB22-15F8-4597-9553-C60C4E9CEC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4686" y="1517739"/>
            <a:ext cx="1872208" cy="1872208"/>
          </a:xfrm>
          <a:prstGeom prst="rect">
            <a:avLst/>
          </a:prstGeom>
        </p:spPr>
      </p:pic>
      <p:sp>
        <p:nvSpPr>
          <p:cNvPr id="61" name="TextBox 60">
            <a:extLst>
              <a:ext uri="{FF2B5EF4-FFF2-40B4-BE49-F238E27FC236}">
                <a16:creationId xmlns:a16="http://schemas.microsoft.com/office/drawing/2014/main" id="{001C7BBC-0281-4BF4-811A-1785C7B02B4C}"/>
              </a:ext>
            </a:extLst>
          </p:cNvPr>
          <p:cNvSpPr txBox="1"/>
          <p:nvPr/>
        </p:nvSpPr>
        <p:spPr>
          <a:xfrm>
            <a:off x="845837" y="3400216"/>
            <a:ext cx="946669" cy="523220"/>
          </a:xfrm>
          <a:prstGeom prst="rect">
            <a:avLst/>
          </a:prstGeom>
          <a:noFill/>
        </p:spPr>
        <p:txBody>
          <a:bodyPr wrap="none" rtlCol="0">
            <a:spAutoFit/>
          </a:bodyPr>
          <a:lstStyle/>
          <a:p>
            <a:r>
              <a:rPr lang="en-US" sz="1400" b="1" cap="all" dirty="0">
                <a:cs typeface="Arial" panose="020B0604020202020204" pitchFamily="34" charset="0"/>
              </a:rPr>
              <a:t>ADELAIDA</a:t>
            </a:r>
          </a:p>
          <a:p>
            <a:endParaRPr lang="ru-RU" sz="1400" b="1" dirty="0">
              <a:cs typeface="Arial" panose="020B0604020202020204" pitchFamily="34" charset="0"/>
            </a:endParaRPr>
          </a:p>
        </p:txBody>
      </p:sp>
      <p:sp>
        <p:nvSpPr>
          <p:cNvPr id="62" name="TextBox 61">
            <a:extLst>
              <a:ext uri="{FF2B5EF4-FFF2-40B4-BE49-F238E27FC236}">
                <a16:creationId xmlns:a16="http://schemas.microsoft.com/office/drawing/2014/main" id="{1DEB517F-FD31-473C-9680-75905DF20422}"/>
              </a:ext>
            </a:extLst>
          </p:cNvPr>
          <p:cNvSpPr txBox="1"/>
          <p:nvPr/>
        </p:nvSpPr>
        <p:spPr>
          <a:xfrm>
            <a:off x="2956655" y="3390255"/>
            <a:ext cx="1217577" cy="523220"/>
          </a:xfrm>
          <a:prstGeom prst="rect">
            <a:avLst/>
          </a:prstGeom>
          <a:noFill/>
        </p:spPr>
        <p:txBody>
          <a:bodyPr wrap="none" rtlCol="0">
            <a:spAutoFit/>
          </a:bodyPr>
          <a:lstStyle/>
          <a:p>
            <a:r>
              <a:rPr lang="en-US" sz="1400" b="1" cap="all" dirty="0">
                <a:cs typeface="Arial" panose="020B0604020202020204" pitchFamily="34" charset="0"/>
              </a:rPr>
              <a:t>ADELAIDA RIF</a:t>
            </a:r>
          </a:p>
          <a:p>
            <a:endParaRPr lang="ru-RU" sz="1400" b="1" dirty="0">
              <a:cs typeface="Arial" panose="020B0604020202020204" pitchFamily="34" charset="0"/>
            </a:endParaRPr>
          </a:p>
        </p:txBody>
      </p:sp>
      <p:sp>
        <p:nvSpPr>
          <p:cNvPr id="63" name="TextBox 62">
            <a:extLst>
              <a:ext uri="{FF2B5EF4-FFF2-40B4-BE49-F238E27FC236}">
                <a16:creationId xmlns:a16="http://schemas.microsoft.com/office/drawing/2014/main" id="{EB766AEB-6C24-4CE9-A680-C779637BFF88}"/>
              </a:ext>
            </a:extLst>
          </p:cNvPr>
          <p:cNvSpPr txBox="1"/>
          <p:nvPr/>
        </p:nvSpPr>
        <p:spPr>
          <a:xfrm>
            <a:off x="7217606" y="3355106"/>
            <a:ext cx="1006879" cy="523220"/>
          </a:xfrm>
          <a:prstGeom prst="rect">
            <a:avLst/>
          </a:prstGeom>
          <a:noFill/>
        </p:spPr>
        <p:txBody>
          <a:bodyPr wrap="none" rtlCol="0">
            <a:spAutoFit/>
          </a:bodyPr>
          <a:lstStyle/>
          <a:p>
            <a:r>
              <a:rPr lang="en-US" sz="1400" b="1" cap="all" dirty="0">
                <a:cs typeface="Arial" panose="020B0604020202020204" pitchFamily="34" charset="0"/>
              </a:rPr>
              <a:t>PORTLAND</a:t>
            </a:r>
          </a:p>
          <a:p>
            <a:endParaRPr lang="ru-RU" sz="1400" b="1" dirty="0">
              <a:cs typeface="Arial" panose="020B0604020202020204" pitchFamily="34" charset="0"/>
            </a:endParaRPr>
          </a:p>
        </p:txBody>
      </p:sp>
      <p:sp>
        <p:nvSpPr>
          <p:cNvPr id="67" name="TextBox 66">
            <a:extLst>
              <a:ext uri="{FF2B5EF4-FFF2-40B4-BE49-F238E27FC236}">
                <a16:creationId xmlns:a16="http://schemas.microsoft.com/office/drawing/2014/main" id="{DE696B65-6677-4350-B827-5CFDE2AFF9DA}"/>
              </a:ext>
            </a:extLst>
          </p:cNvPr>
          <p:cNvSpPr txBox="1"/>
          <p:nvPr/>
        </p:nvSpPr>
        <p:spPr>
          <a:xfrm>
            <a:off x="5077740" y="3400216"/>
            <a:ext cx="731290" cy="523220"/>
          </a:xfrm>
          <a:prstGeom prst="rect">
            <a:avLst/>
          </a:prstGeom>
          <a:noFill/>
        </p:spPr>
        <p:txBody>
          <a:bodyPr wrap="none" rtlCol="0">
            <a:spAutoFit/>
          </a:bodyPr>
          <a:lstStyle/>
          <a:p>
            <a:r>
              <a:rPr lang="en-US" sz="1400" b="1" cap="all" dirty="0">
                <a:cs typeface="Arial" panose="020B0604020202020204" pitchFamily="34" charset="0"/>
              </a:rPr>
              <a:t>SIDNEY</a:t>
            </a:r>
          </a:p>
          <a:p>
            <a:endParaRPr lang="ru-RU" sz="1400" b="1" dirty="0">
              <a:cs typeface="Arial" panose="020B0604020202020204" pitchFamily="34" charset="0"/>
            </a:endParaRPr>
          </a:p>
        </p:txBody>
      </p:sp>
      <p:sp>
        <p:nvSpPr>
          <p:cNvPr id="68" name="TextBox 67">
            <a:extLst>
              <a:ext uri="{FF2B5EF4-FFF2-40B4-BE49-F238E27FC236}">
                <a16:creationId xmlns:a16="http://schemas.microsoft.com/office/drawing/2014/main" id="{7654D8D3-6C31-4B8D-BC9F-9949C28FE00E}"/>
              </a:ext>
            </a:extLst>
          </p:cNvPr>
          <p:cNvSpPr txBox="1"/>
          <p:nvPr/>
        </p:nvSpPr>
        <p:spPr>
          <a:xfrm>
            <a:off x="845837" y="5739987"/>
            <a:ext cx="897297" cy="523220"/>
          </a:xfrm>
          <a:prstGeom prst="rect">
            <a:avLst/>
          </a:prstGeom>
          <a:noFill/>
        </p:spPr>
        <p:txBody>
          <a:bodyPr wrap="none" rtlCol="0">
            <a:spAutoFit/>
          </a:bodyPr>
          <a:lstStyle/>
          <a:p>
            <a:r>
              <a:rPr lang="en-US" sz="1400" b="1" cap="all" dirty="0">
                <a:cs typeface="Arial" panose="020B0604020202020204" pitchFamily="34" charset="0"/>
              </a:rPr>
              <a:t>VICTORIA</a:t>
            </a:r>
          </a:p>
          <a:p>
            <a:endParaRPr lang="ru-RU" sz="1400" b="1" dirty="0">
              <a:cs typeface="Arial" panose="020B0604020202020204" pitchFamily="34" charset="0"/>
            </a:endParaRPr>
          </a:p>
        </p:txBody>
      </p:sp>
      <p:sp>
        <p:nvSpPr>
          <p:cNvPr id="69" name="TextBox 68">
            <a:extLst>
              <a:ext uri="{FF2B5EF4-FFF2-40B4-BE49-F238E27FC236}">
                <a16:creationId xmlns:a16="http://schemas.microsoft.com/office/drawing/2014/main" id="{BC9F2F35-39E3-40BE-A268-21E106649BD4}"/>
              </a:ext>
            </a:extLst>
          </p:cNvPr>
          <p:cNvSpPr txBox="1"/>
          <p:nvPr/>
        </p:nvSpPr>
        <p:spPr>
          <a:xfrm>
            <a:off x="3156756" y="5766821"/>
            <a:ext cx="670248" cy="523220"/>
          </a:xfrm>
          <a:prstGeom prst="rect">
            <a:avLst/>
          </a:prstGeom>
          <a:noFill/>
        </p:spPr>
        <p:txBody>
          <a:bodyPr wrap="none" rtlCol="0">
            <a:spAutoFit/>
          </a:bodyPr>
          <a:lstStyle/>
          <a:p>
            <a:r>
              <a:rPr lang="en-US" sz="1400" b="1" cap="all" dirty="0">
                <a:cs typeface="Arial" panose="020B0604020202020204" pitchFamily="34" charset="0"/>
              </a:rPr>
              <a:t>PERTH</a:t>
            </a:r>
          </a:p>
          <a:p>
            <a:endParaRPr lang="ru-RU" sz="1400" b="1" dirty="0">
              <a:cs typeface="Arial" panose="020B0604020202020204" pitchFamily="34" charset="0"/>
            </a:endParaRPr>
          </a:p>
        </p:txBody>
      </p:sp>
      <p:sp>
        <p:nvSpPr>
          <p:cNvPr id="70" name="TextBox 69">
            <a:extLst>
              <a:ext uri="{FF2B5EF4-FFF2-40B4-BE49-F238E27FC236}">
                <a16:creationId xmlns:a16="http://schemas.microsoft.com/office/drawing/2014/main" id="{2DF31F77-552C-49FA-8735-614182181306}"/>
              </a:ext>
            </a:extLst>
          </p:cNvPr>
          <p:cNvSpPr txBox="1"/>
          <p:nvPr/>
        </p:nvSpPr>
        <p:spPr>
          <a:xfrm>
            <a:off x="7309665" y="5739987"/>
            <a:ext cx="934743" cy="523220"/>
          </a:xfrm>
          <a:prstGeom prst="rect">
            <a:avLst/>
          </a:prstGeom>
          <a:noFill/>
        </p:spPr>
        <p:txBody>
          <a:bodyPr wrap="none" rtlCol="0">
            <a:spAutoFit/>
          </a:bodyPr>
          <a:lstStyle/>
          <a:p>
            <a:r>
              <a:rPr lang="en-US" sz="1400" b="1" cap="all" dirty="0">
                <a:cs typeface="Arial" panose="020B0604020202020204" pitchFamily="34" charset="0"/>
              </a:rPr>
              <a:t>BRISBANE</a:t>
            </a:r>
          </a:p>
          <a:p>
            <a:endParaRPr lang="ru-RU" sz="1400" b="1" dirty="0">
              <a:cs typeface="Arial" panose="020B0604020202020204" pitchFamily="34" charset="0"/>
            </a:endParaRPr>
          </a:p>
        </p:txBody>
      </p:sp>
      <p:sp>
        <p:nvSpPr>
          <p:cNvPr id="71" name="TextBox 70">
            <a:extLst>
              <a:ext uri="{FF2B5EF4-FFF2-40B4-BE49-F238E27FC236}">
                <a16:creationId xmlns:a16="http://schemas.microsoft.com/office/drawing/2014/main" id="{5D14D5DA-5661-4AE4-A9F3-84592619EBCF}"/>
              </a:ext>
            </a:extLst>
          </p:cNvPr>
          <p:cNvSpPr txBox="1"/>
          <p:nvPr/>
        </p:nvSpPr>
        <p:spPr>
          <a:xfrm>
            <a:off x="5102868" y="5766821"/>
            <a:ext cx="833113" cy="523220"/>
          </a:xfrm>
          <a:prstGeom prst="rect">
            <a:avLst/>
          </a:prstGeom>
          <a:noFill/>
        </p:spPr>
        <p:txBody>
          <a:bodyPr wrap="none" rtlCol="0">
            <a:spAutoFit/>
          </a:bodyPr>
          <a:lstStyle/>
          <a:p>
            <a:r>
              <a:rPr lang="en-US" sz="1400" b="1" cap="all" dirty="0">
                <a:cs typeface="Arial" panose="020B0604020202020204" pitchFamily="34" charset="0"/>
              </a:rPr>
              <a:t>DARWIN</a:t>
            </a:r>
          </a:p>
          <a:p>
            <a:endParaRPr lang="ru-RU" sz="1400" b="1" dirty="0">
              <a:cs typeface="Arial" panose="020B0604020202020204" pitchFamily="34" charset="0"/>
            </a:endParaRPr>
          </a:p>
        </p:txBody>
      </p:sp>
      <p:sp>
        <p:nvSpPr>
          <p:cNvPr id="2" name="Прямоугольник 1">
            <a:extLst>
              <a:ext uri="{FF2B5EF4-FFF2-40B4-BE49-F238E27FC236}">
                <a16:creationId xmlns:a16="http://schemas.microsoft.com/office/drawing/2014/main" id="{58615D05-A68C-419A-9922-4F4357657CF5}"/>
              </a:ext>
            </a:extLst>
          </p:cNvPr>
          <p:cNvSpPr/>
          <p:nvPr/>
        </p:nvSpPr>
        <p:spPr>
          <a:xfrm>
            <a:off x="1345247" y="778044"/>
            <a:ext cx="7013218" cy="276999"/>
          </a:xfrm>
          <a:prstGeom prst="rect">
            <a:avLst/>
          </a:prstGeom>
        </p:spPr>
        <p:txBody>
          <a:bodyPr wrap="square">
            <a:spAutoFit/>
          </a:bodyP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270 </a:t>
            </a:r>
            <a:r>
              <a:rPr lang="ru-RU" altLang="ru-RU" sz="1200" b="1" dirty="0">
                <a:latin typeface="Arial" panose="020B0604020202020204" pitchFamily="34" charset="0"/>
                <a:cs typeface="Arial" panose="020B0604020202020204" pitchFamily="34" charset="0"/>
              </a:rPr>
              <a:t>х 14 х </a:t>
            </a:r>
            <a:r>
              <a:rPr lang="en-US" altLang="ru-RU" sz="1200" b="1" dirty="0">
                <a:latin typeface="Arial" panose="020B0604020202020204" pitchFamily="34" charset="0"/>
                <a:cs typeface="Arial" panose="020B0604020202020204" pitchFamily="34" charset="0"/>
              </a:rPr>
              <a:t>71</a:t>
            </a:r>
            <a:r>
              <a:rPr lang="ru-RU" altLang="ru-RU" sz="1200" b="1" dirty="0">
                <a:latin typeface="Arial" panose="020B0604020202020204" pitchFamily="34" charset="0"/>
                <a:cs typeface="Arial" panose="020B0604020202020204" pitchFamily="34" charset="0"/>
              </a:rPr>
              <a:t> 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en-US" sz="1200" b="1" dirty="0" err="1">
                <a:latin typeface="Arial" panose="020B0604020202020204" pitchFamily="34" charset="0"/>
                <a:cs typeface="Arial" panose="020B0604020202020204" pitchFamily="34" charset="0"/>
              </a:rPr>
              <a:t>Środa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Śląska</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69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017404F8-FE81-45D2-B710-6A515B4D6022}"/>
              </a:ext>
            </a:extLst>
          </p:cNvPr>
          <p:cNvSpPr txBox="1">
            <a:spLocks noChangeArrowheads="1"/>
          </p:cNvSpPr>
          <p:nvPr/>
        </p:nvSpPr>
        <p:spPr bwMode="auto">
          <a:xfrm>
            <a:off x="1043608" y="1031705"/>
            <a:ext cx="6481762" cy="21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buClrTx/>
              <a:buFont typeface="Wingdings" panose="05000000000000000000" pitchFamily="2" charset="2"/>
              <a:buNone/>
              <a:defRPr/>
            </a:pPr>
            <a:r>
              <a:rPr lang="ru-RU" altLang="ru-RU" sz="1200" b="1" dirty="0">
                <a:solidFill>
                  <a:srgbClr val="1C1C1C"/>
                </a:solidFill>
                <a:latin typeface="+mn-lt"/>
              </a:rPr>
              <a:t>Производственный потенциал компании: </a:t>
            </a:r>
          </a:p>
          <a:p>
            <a:pPr eaLnBrk="1" hangingPunct="1">
              <a:lnSpc>
                <a:spcPct val="150000"/>
              </a:lnSpc>
              <a:buClrTx/>
              <a:buFont typeface="Wingdings" panose="05000000000000000000" pitchFamily="2" charset="2"/>
              <a:buNone/>
              <a:defRPr/>
            </a:pPr>
            <a:r>
              <a:rPr lang="ru-RU" altLang="ru-RU" sz="1200" dirty="0">
                <a:solidFill>
                  <a:srgbClr val="1C1C1C"/>
                </a:solidFill>
                <a:latin typeface="+mn-lt"/>
              </a:rPr>
              <a:t>                     </a:t>
            </a:r>
            <a:r>
              <a:rPr lang="ru-RU" altLang="ru-RU" sz="1200" dirty="0">
                <a:solidFill>
                  <a:schemeClr val="tx1"/>
                </a:solidFill>
                <a:latin typeface="+mn-lt"/>
              </a:rPr>
              <a:t>5 заводов в Германии  </a:t>
            </a:r>
            <a:br>
              <a:rPr lang="ru-RU" altLang="ru-RU" sz="1200" dirty="0">
                <a:solidFill>
                  <a:schemeClr val="tx1"/>
                </a:solidFill>
                <a:latin typeface="+mn-lt"/>
              </a:rPr>
            </a:br>
            <a:r>
              <a:rPr lang="ru-RU" altLang="ru-RU" sz="1200" dirty="0">
                <a:solidFill>
                  <a:schemeClr val="tx1"/>
                </a:solidFill>
                <a:latin typeface="+mn-lt"/>
              </a:rPr>
              <a:t>                     1 завод в Польше	   </a:t>
            </a:r>
            <a:br>
              <a:rPr lang="ru-RU" altLang="ru-RU" sz="1200" dirty="0">
                <a:solidFill>
                  <a:schemeClr val="tx1"/>
                </a:solidFill>
                <a:latin typeface="+mn-lt"/>
              </a:rPr>
            </a:br>
            <a:r>
              <a:rPr lang="ru-RU" altLang="ru-RU" sz="1200" dirty="0">
                <a:solidFill>
                  <a:schemeClr val="tx1"/>
                </a:solidFill>
                <a:latin typeface="+mn-lt"/>
              </a:rPr>
              <a:t>                     4 завода в США </a:t>
            </a:r>
          </a:p>
          <a:p>
            <a:pPr eaLnBrk="1" hangingPunct="1">
              <a:lnSpc>
                <a:spcPct val="150000"/>
              </a:lnSpc>
              <a:buClrTx/>
              <a:buFont typeface="Wingdings" panose="05000000000000000000" pitchFamily="2" charset="2"/>
              <a:buNone/>
              <a:defRPr/>
            </a:pPr>
            <a:r>
              <a:rPr lang="ru-RU" altLang="ru-RU" sz="1200" b="1" dirty="0">
                <a:solidFill>
                  <a:schemeClr val="tx1"/>
                </a:solidFill>
                <a:latin typeface="+mn-lt"/>
              </a:rPr>
              <a:t>Персонал компании: </a:t>
            </a:r>
          </a:p>
          <a:p>
            <a:pPr eaLnBrk="1" hangingPunct="1">
              <a:lnSpc>
                <a:spcPct val="150000"/>
              </a:lnSpc>
              <a:buClrTx/>
              <a:buFont typeface="Wingdings" panose="05000000000000000000" pitchFamily="2" charset="2"/>
              <a:buNone/>
              <a:defRPr/>
            </a:pPr>
            <a:r>
              <a:rPr lang="ru-RU" altLang="ru-RU" sz="1200" dirty="0">
                <a:solidFill>
                  <a:schemeClr val="tx1"/>
                </a:solidFill>
                <a:latin typeface="+mn-lt"/>
              </a:rPr>
              <a:t>                     1250 человек</a:t>
            </a:r>
            <a:endParaRPr lang="en-US" altLang="ru-RU" sz="1200" dirty="0">
              <a:solidFill>
                <a:schemeClr val="tx1"/>
              </a:solidFill>
              <a:latin typeface="+mn-lt"/>
            </a:endParaRPr>
          </a:p>
          <a:p>
            <a:pPr eaLnBrk="1" hangingPunct="1">
              <a:lnSpc>
                <a:spcPct val="150000"/>
              </a:lnSpc>
              <a:buClrTx/>
              <a:buFont typeface="Wingdings" panose="05000000000000000000" pitchFamily="2" charset="2"/>
              <a:buNone/>
              <a:defRPr/>
            </a:pPr>
            <a:r>
              <a:rPr lang="ru-RU" altLang="ru-RU" sz="1200" dirty="0">
                <a:solidFill>
                  <a:srgbClr val="1C1C1C"/>
                </a:solidFill>
                <a:latin typeface="+mn-lt"/>
              </a:rPr>
              <a:t>Торговые представители </a:t>
            </a:r>
            <a:r>
              <a:rPr lang="ru-RU" altLang="ru-RU" sz="1200" b="1" dirty="0">
                <a:solidFill>
                  <a:srgbClr val="1C1C1C"/>
                </a:solidFill>
                <a:latin typeface="+mn-lt"/>
              </a:rPr>
              <a:t>в 38 странах:</a:t>
            </a:r>
          </a:p>
        </p:txBody>
      </p:sp>
      <p:sp>
        <p:nvSpPr>
          <p:cNvPr id="5" name="Rectangle 2">
            <a:extLst>
              <a:ext uri="{FF2B5EF4-FFF2-40B4-BE49-F238E27FC236}">
                <a16:creationId xmlns:a16="http://schemas.microsoft.com/office/drawing/2014/main" id="{EB030F12-7D83-44CE-B138-D66354E7DF5A}"/>
              </a:ext>
            </a:extLst>
          </p:cNvPr>
          <p:cNvSpPr txBox="1">
            <a:spLocks noChangeArrowheads="1"/>
          </p:cNvSpPr>
          <p:nvPr/>
        </p:nvSpPr>
        <p:spPr bwMode="auto">
          <a:xfrm>
            <a:off x="2987675" y="692150"/>
            <a:ext cx="3024188" cy="374650"/>
          </a:xfrm>
          <a:prstGeom prst="rect">
            <a:avLst/>
          </a:prstGeom>
          <a:noFill/>
          <a:ln w="9525">
            <a:noFill/>
            <a:miter lim="800000"/>
            <a:headEnd/>
            <a:tailEnd/>
          </a:ln>
        </p:spPr>
        <p:txBody>
          <a:bodyPr tIns="0" bIns="0" anchor="ctr"/>
          <a:lstStyle/>
          <a:p>
            <a:pPr>
              <a:defRPr/>
            </a:pPr>
            <a:r>
              <a:rPr lang="ru-RU" altLang="ru-RU" sz="1400" b="1" dirty="0"/>
              <a:t>Компания R</a:t>
            </a:r>
            <a:r>
              <a:rPr lang="en-US" altLang="ru-RU" sz="1400" b="1" dirty="0">
                <a:cs typeface="Arial" charset="0"/>
              </a:rPr>
              <a:t>Ő</a:t>
            </a:r>
            <a:r>
              <a:rPr lang="ru-RU" altLang="ru-RU" sz="1400" b="1" dirty="0"/>
              <a:t>BEN. Цифры и факты.</a:t>
            </a:r>
            <a:endParaRPr lang="ru-RU" sz="1400" b="1" kern="0" dirty="0"/>
          </a:p>
        </p:txBody>
      </p:sp>
      <p:pic>
        <p:nvPicPr>
          <p:cNvPr id="6148" name="Grafik 6">
            <a:extLst>
              <a:ext uri="{FF2B5EF4-FFF2-40B4-BE49-F238E27FC236}">
                <a16:creationId xmlns:a16="http://schemas.microsoft.com/office/drawing/2014/main" id="{6DD1AAF9-27DA-4E8F-98D0-7540931D3E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177925"/>
            <a:ext cx="8604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Рисунок 5">
            <a:extLst>
              <a:ext uri="{FF2B5EF4-FFF2-40B4-BE49-F238E27FC236}">
                <a16:creationId xmlns:a16="http://schemas.microsoft.com/office/drawing/2014/main" id="{783E56C2-F5BA-449E-97F9-C5DEFB6F3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50" y="3176588"/>
            <a:ext cx="5916613"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1691680" y="623888"/>
            <a:ext cx="7128792" cy="500063"/>
          </a:xfrm>
          <a:prstGeom prst="rect">
            <a:avLst/>
          </a:prstGeom>
          <a:noFill/>
          <a:ln w="9525">
            <a:noFill/>
            <a:miter lim="800000"/>
            <a:headEnd/>
            <a:tailEnd/>
          </a:ln>
        </p:spPr>
        <p:txBody>
          <a:bodyPr tIns="0" bIns="0" anchor="ctr"/>
          <a:lstStyle/>
          <a:p>
            <a:pPr eaLnBrk="0" hangingPunct="0">
              <a:defRPr/>
            </a:pPr>
            <a:r>
              <a:rPr lang="ru-RU" sz="1200" b="1" dirty="0">
                <a:latin typeface="Arial" charset="0"/>
              </a:rPr>
              <a:t>Реализованные объекты из клинкерной плитки </a:t>
            </a:r>
            <a:r>
              <a:rPr lang="en-US" sz="1200" b="1" dirty="0">
                <a:latin typeface="Arial"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ru-RU" sz="1200" b="1" dirty="0">
                <a:latin typeface="Arial" charset="0"/>
              </a:rPr>
              <a:t> </a:t>
            </a:r>
            <a:endParaRPr lang="ru-RU" sz="1200" b="1" kern="0" dirty="0">
              <a:latin typeface="+mj-lt"/>
              <a:ea typeface="+mj-ea"/>
              <a:cs typeface="+mj-cs"/>
            </a:endParaRPr>
          </a:p>
        </p:txBody>
      </p:sp>
      <p:pic>
        <p:nvPicPr>
          <p:cNvPr id="3" name="Рисунок 2">
            <a:extLst>
              <a:ext uri="{FF2B5EF4-FFF2-40B4-BE49-F238E27FC236}">
                <a16:creationId xmlns:a16="http://schemas.microsoft.com/office/drawing/2014/main" id="{8C0EE5F9-DDE8-4F23-982B-02B2EEE572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12" y="1222376"/>
            <a:ext cx="3671888" cy="2447925"/>
          </a:xfrm>
          <a:prstGeom prst="rect">
            <a:avLst/>
          </a:prstGeom>
        </p:spPr>
      </p:pic>
      <p:pic>
        <p:nvPicPr>
          <p:cNvPr id="5" name="Рисунок 4">
            <a:extLst>
              <a:ext uri="{FF2B5EF4-FFF2-40B4-BE49-F238E27FC236}">
                <a16:creationId xmlns:a16="http://schemas.microsoft.com/office/drawing/2014/main" id="{7EC64E96-3B9B-43B9-8A5D-51D7BAD78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222376"/>
            <a:ext cx="3600400" cy="2474428"/>
          </a:xfrm>
          <a:prstGeom prst="rect">
            <a:avLst/>
          </a:prstGeom>
        </p:spPr>
      </p:pic>
      <p:pic>
        <p:nvPicPr>
          <p:cNvPr id="7" name="Рисунок 6">
            <a:extLst>
              <a:ext uri="{FF2B5EF4-FFF2-40B4-BE49-F238E27FC236}">
                <a16:creationId xmlns:a16="http://schemas.microsoft.com/office/drawing/2014/main" id="{6D168293-4295-4873-B19D-5FFB62DC4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703" y="3832442"/>
            <a:ext cx="3670283" cy="2387176"/>
          </a:xfrm>
          <a:prstGeom prst="rect">
            <a:avLst/>
          </a:prstGeom>
        </p:spPr>
      </p:pic>
      <p:pic>
        <p:nvPicPr>
          <p:cNvPr id="4" name="Рисунок 3">
            <a:extLst>
              <a:ext uri="{FF2B5EF4-FFF2-40B4-BE49-F238E27FC236}">
                <a16:creationId xmlns:a16="http://schemas.microsoft.com/office/drawing/2014/main" id="{06A703AD-B9DE-4581-ADB7-B75D5536D5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3815944"/>
            <a:ext cx="3600400" cy="2421368"/>
          </a:xfrm>
          <a:prstGeom prst="rect">
            <a:avLst/>
          </a:prstGeom>
        </p:spPr>
      </p:pic>
    </p:spTree>
    <p:extLst>
      <p:ext uri="{BB962C8B-B14F-4D97-AF65-F5344CB8AC3E}">
        <p14:creationId xmlns:p14="http://schemas.microsoft.com/office/powerpoint/2010/main" val="274759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Oslo_perlweiss_glat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187" y="1274021"/>
            <a:ext cx="1642077" cy="1861020"/>
          </a:xfrm>
          <a:prstGeom prst="rect">
            <a:avLst/>
          </a:prstGeom>
          <a:noFill/>
          <a:extLst>
            <a:ext uri="{909E8E84-426E-40DD-AFC4-6F175D3DCCD1}">
              <a14:hiddenFill xmlns:a14="http://schemas.microsoft.com/office/drawing/2010/main">
                <a:solidFill>
                  <a:srgbClr val="FFFFFF"/>
                </a:solidFill>
              </a14:hiddenFill>
            </a:ext>
          </a:extLst>
        </p:spPr>
      </p:pic>
      <p:pic>
        <p:nvPicPr>
          <p:cNvPr id="252931" name="Picture 3" descr="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371" y="1274020"/>
            <a:ext cx="1640513" cy="1861021"/>
          </a:xfrm>
          <a:prstGeom prst="rect">
            <a:avLst/>
          </a:prstGeom>
          <a:noFill/>
          <a:extLst>
            <a:ext uri="{909E8E84-426E-40DD-AFC4-6F175D3DCCD1}">
              <a14:hiddenFill xmlns:a14="http://schemas.microsoft.com/office/drawing/2010/main">
                <a:solidFill>
                  <a:srgbClr val="FFFFFF"/>
                </a:solidFill>
              </a14:hiddenFill>
            </a:ext>
          </a:extLst>
        </p:spPr>
      </p:pic>
      <p:sp>
        <p:nvSpPr>
          <p:cNvPr id="252932" name="Text Box 4"/>
          <p:cNvSpPr txBox="1">
            <a:spLocks noChangeArrowheads="1"/>
          </p:cNvSpPr>
          <p:nvPr/>
        </p:nvSpPr>
        <p:spPr bwMode="auto">
          <a:xfrm>
            <a:off x="323528" y="3183014"/>
            <a:ext cx="17340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OSLO</a:t>
            </a:r>
            <a:r>
              <a:rPr lang="en-US" altLang="ru-RU" sz="1400" dirty="0">
                <a:cs typeface="Arial" panose="020B0604020202020204" pitchFamily="34" charset="0"/>
              </a:rPr>
              <a:t> </a:t>
            </a:r>
            <a:r>
              <a:rPr lang="en-US" altLang="ru-RU" sz="1400" dirty="0" err="1">
                <a:cs typeface="Arial" panose="020B0604020202020204" pitchFamily="34" charset="0"/>
              </a:rPr>
              <a:t>perlwei</a:t>
            </a:r>
            <a:r>
              <a:rPr lang="el-GR" altLang="ru-RU" sz="1400" dirty="0">
                <a:cs typeface="Arial" panose="020B0604020202020204" pitchFamily="34" charset="0"/>
              </a:rPr>
              <a:t>β</a:t>
            </a:r>
            <a:r>
              <a:rPr lang="en-US" altLang="ru-RU" sz="1400" dirty="0">
                <a:cs typeface="Arial" panose="020B0604020202020204" pitchFamily="34" charset="0"/>
              </a:rPr>
              <a:t>, </a:t>
            </a:r>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252935" name="Text Box 7"/>
          <p:cNvSpPr txBox="1">
            <a:spLocks noChangeArrowheads="1"/>
          </p:cNvSpPr>
          <p:nvPr/>
        </p:nvSpPr>
        <p:spPr bwMode="auto">
          <a:xfrm>
            <a:off x="2653462" y="3199740"/>
            <a:ext cx="15671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ISLAND</a:t>
            </a:r>
            <a:r>
              <a:rPr lang="en-US" altLang="ru-RU" sz="1400" dirty="0">
                <a:cs typeface="Arial" panose="020B0604020202020204" pitchFamily="34" charset="0"/>
              </a:rPr>
              <a:t> </a:t>
            </a:r>
            <a:r>
              <a:rPr lang="en-US" altLang="ru-RU" sz="1400" dirty="0" err="1">
                <a:cs typeface="Arial" panose="020B0604020202020204" pitchFamily="34" charset="0"/>
              </a:rPr>
              <a:t>perlwei</a:t>
            </a:r>
            <a:r>
              <a:rPr lang="el-GR" altLang="ru-RU" sz="1400" dirty="0">
                <a:cs typeface="Arial" panose="020B0604020202020204" pitchFamily="34" charset="0"/>
              </a:rPr>
              <a:t>β</a:t>
            </a:r>
            <a:r>
              <a:rPr lang="en-US" altLang="ru-RU" sz="1400" dirty="0">
                <a:cs typeface="Arial" panose="020B0604020202020204" pitchFamily="34" charset="0"/>
              </a:rPr>
              <a:t>, </a:t>
            </a:r>
            <a:endParaRPr lang="ru-RU" altLang="ru-RU" sz="1400" dirty="0">
              <a:cs typeface="Arial" panose="020B0604020202020204" pitchFamily="34" charset="0"/>
            </a:endParaRPr>
          </a:p>
          <a:p>
            <a:r>
              <a:rPr lang="en-US" altLang="ru-RU" sz="1400" dirty="0" err="1">
                <a:cs typeface="Arial" panose="020B0604020202020204" pitchFamily="34" charset="0"/>
              </a:rPr>
              <a:t>genarbt</a:t>
            </a:r>
            <a:endParaRPr lang="ru-RU" altLang="ru-RU" sz="1400" dirty="0">
              <a:cs typeface="Arial" panose="020B0604020202020204" pitchFamily="34" charset="0"/>
            </a:endParaRPr>
          </a:p>
        </p:txBody>
      </p:sp>
      <p:pic>
        <p:nvPicPr>
          <p:cNvPr id="252937" name="Picture 9" descr="WESTERWALD-bunt-glatt-NF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7427" y="3751383"/>
            <a:ext cx="1637386" cy="1859456"/>
          </a:xfrm>
          <a:prstGeom prst="rect">
            <a:avLst/>
          </a:prstGeom>
          <a:noFill/>
          <a:extLst>
            <a:ext uri="{909E8E84-426E-40DD-AFC4-6F175D3DCCD1}">
              <a14:hiddenFill xmlns:a14="http://schemas.microsoft.com/office/drawing/2010/main">
                <a:solidFill>
                  <a:srgbClr val="FFFFFF"/>
                </a:solidFill>
              </a14:hiddenFill>
            </a:ext>
          </a:extLst>
        </p:spPr>
      </p:pic>
      <p:pic>
        <p:nvPicPr>
          <p:cNvPr id="252938" name="Picture 10" descr="faro_schwarz_nuanciert_glatt_nf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0429" y="1277269"/>
            <a:ext cx="1642077" cy="1862584"/>
          </a:xfrm>
          <a:prstGeom prst="rect">
            <a:avLst/>
          </a:prstGeom>
          <a:noFill/>
          <a:extLst>
            <a:ext uri="{909E8E84-426E-40DD-AFC4-6F175D3DCCD1}">
              <a14:hiddenFill xmlns:a14="http://schemas.microsoft.com/office/drawing/2010/main">
                <a:solidFill>
                  <a:srgbClr val="FFFFFF"/>
                </a:solidFill>
              </a14:hiddenFill>
            </a:ext>
          </a:extLst>
        </p:spPr>
      </p:pic>
      <p:pic>
        <p:nvPicPr>
          <p:cNvPr id="252939" name="Picture 11" descr="FARO-grau-nuanciert-glatt-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4481" y="1277269"/>
            <a:ext cx="1642077" cy="1862584"/>
          </a:xfrm>
          <a:prstGeom prst="rect">
            <a:avLst/>
          </a:prstGeom>
          <a:noFill/>
          <a:extLst>
            <a:ext uri="{909E8E84-426E-40DD-AFC4-6F175D3DCCD1}">
              <a14:hiddenFill xmlns:a14="http://schemas.microsoft.com/office/drawing/2010/main">
                <a:solidFill>
                  <a:srgbClr val="FFFFFF"/>
                </a:solidFill>
              </a14:hiddenFill>
            </a:ext>
          </a:extLst>
        </p:spPr>
      </p:pic>
      <p:pic>
        <p:nvPicPr>
          <p:cNvPr id="252942" name="Picture 14" descr="WESTERWALD красный, гладкий"/>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6031" y="3749938"/>
            <a:ext cx="1642077" cy="1862585"/>
          </a:xfrm>
          <a:prstGeom prst="rect">
            <a:avLst/>
          </a:prstGeom>
          <a:noFill/>
          <a:extLst>
            <a:ext uri="{909E8E84-426E-40DD-AFC4-6F175D3DCCD1}">
              <a14:hiddenFill xmlns:a14="http://schemas.microsoft.com/office/drawing/2010/main">
                <a:solidFill>
                  <a:srgbClr val="FFFFFF"/>
                </a:solidFill>
              </a14:hiddenFill>
            </a:ext>
          </a:extLst>
        </p:spPr>
      </p:pic>
      <p:sp>
        <p:nvSpPr>
          <p:cNvPr id="252943" name="Text Box 15"/>
          <p:cNvSpPr txBox="1">
            <a:spLocks noChangeArrowheads="1"/>
          </p:cNvSpPr>
          <p:nvPr/>
        </p:nvSpPr>
        <p:spPr bwMode="auto">
          <a:xfrm>
            <a:off x="4684341" y="3203655"/>
            <a:ext cx="18664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FARO</a:t>
            </a:r>
            <a:r>
              <a:rPr lang="en-US" altLang="ru-RU" sz="1400" dirty="0">
                <a:cs typeface="Arial" panose="020B0604020202020204" pitchFamily="34" charset="0"/>
              </a:rPr>
              <a:t> </a:t>
            </a:r>
            <a:r>
              <a:rPr lang="en-US" altLang="ru-RU" sz="1400" dirty="0" err="1">
                <a:cs typeface="Arial" panose="020B0604020202020204" pitchFamily="34" charset="0"/>
              </a:rPr>
              <a:t>grau-nuanciert</a:t>
            </a:r>
            <a:r>
              <a:rPr lang="en-US" altLang="ru-RU" sz="1400" dirty="0">
                <a:cs typeface="Arial" panose="020B0604020202020204" pitchFamily="34" charset="0"/>
              </a:rPr>
              <a:t>, </a:t>
            </a:r>
            <a:endParaRPr lang="ru-RU" altLang="ru-RU" sz="1400" dirty="0">
              <a:cs typeface="Arial" panose="020B0604020202020204" pitchFamily="34" charset="0"/>
            </a:endParaRPr>
          </a:p>
          <a:p>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252944" name="Text Box 16"/>
          <p:cNvSpPr txBox="1">
            <a:spLocks noChangeArrowheads="1"/>
          </p:cNvSpPr>
          <p:nvPr/>
        </p:nvSpPr>
        <p:spPr bwMode="auto">
          <a:xfrm>
            <a:off x="6880429" y="3199740"/>
            <a:ext cx="16582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FARO</a:t>
            </a:r>
            <a:r>
              <a:rPr lang="en-US" altLang="ru-RU" sz="1400" dirty="0">
                <a:cs typeface="Arial" panose="020B0604020202020204" pitchFamily="34" charset="0"/>
              </a:rPr>
              <a:t> </a:t>
            </a:r>
            <a:r>
              <a:rPr lang="en-US" altLang="ru-RU" sz="1400" dirty="0" err="1">
                <a:cs typeface="Arial" panose="020B0604020202020204" pitchFamily="34" charset="0"/>
              </a:rPr>
              <a:t>schwarz</a:t>
            </a:r>
            <a:r>
              <a:rPr lang="en-US" altLang="ru-RU" sz="1400" dirty="0">
                <a:cs typeface="Arial" panose="020B0604020202020204" pitchFamily="34" charset="0"/>
              </a:rPr>
              <a:t>-</a:t>
            </a:r>
            <a:br>
              <a:rPr lang="ru-RU" altLang="ru-RU" sz="1400" dirty="0">
                <a:cs typeface="Arial" panose="020B0604020202020204" pitchFamily="34" charset="0"/>
              </a:rPr>
            </a:br>
            <a:r>
              <a:rPr lang="en-US" altLang="ru-RU" sz="1400" dirty="0" err="1">
                <a:cs typeface="Arial" panose="020B0604020202020204" pitchFamily="34" charset="0"/>
              </a:rPr>
              <a:t>nuanciert</a:t>
            </a:r>
            <a:r>
              <a:rPr lang="ru-RU" altLang="ru-RU" sz="1400" dirty="0">
                <a:cs typeface="Arial" panose="020B0604020202020204" pitchFamily="34" charset="0"/>
              </a:rPr>
              <a:t>, </a:t>
            </a:r>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252948" name="Text Box 20"/>
          <p:cNvSpPr txBox="1">
            <a:spLocks noChangeArrowheads="1"/>
          </p:cNvSpPr>
          <p:nvPr/>
        </p:nvSpPr>
        <p:spPr bwMode="auto">
          <a:xfrm>
            <a:off x="4647775" y="5659848"/>
            <a:ext cx="20099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WESTERWALD</a:t>
            </a:r>
            <a:r>
              <a:rPr lang="en-US" altLang="ru-RU" sz="1400" dirty="0">
                <a:cs typeface="Arial" panose="020B0604020202020204" pitchFamily="34" charset="0"/>
              </a:rPr>
              <a:t> rot, </a:t>
            </a:r>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252949" name="Text Box 21"/>
          <p:cNvSpPr txBox="1">
            <a:spLocks noChangeArrowheads="1"/>
          </p:cNvSpPr>
          <p:nvPr/>
        </p:nvSpPr>
        <p:spPr bwMode="auto">
          <a:xfrm>
            <a:off x="6808017" y="5659848"/>
            <a:ext cx="18659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WESTERWALD</a:t>
            </a:r>
            <a:r>
              <a:rPr lang="en-US" altLang="ru-RU" sz="1400" dirty="0">
                <a:cs typeface="Arial" panose="020B0604020202020204" pitchFamily="34" charset="0"/>
              </a:rPr>
              <a:t> bunt, </a:t>
            </a:r>
            <a:br>
              <a:rPr lang="ru-RU" altLang="ru-RU" sz="1400" dirty="0">
                <a:cs typeface="Arial" panose="020B0604020202020204" pitchFamily="34" charset="0"/>
              </a:rPr>
            </a:br>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24" name="Rectangle 2"/>
          <p:cNvSpPr txBox="1">
            <a:spLocks noChangeArrowheads="1"/>
          </p:cNvSpPr>
          <p:nvPr/>
        </p:nvSpPr>
        <p:spPr bwMode="auto">
          <a:xfrm>
            <a:off x="1173888" y="642558"/>
            <a:ext cx="695273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9</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Bannberscheid</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29"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5550" y="2553663"/>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9948" y="2556520"/>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6096" y="2548795"/>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0494" y="2551652"/>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3543" y="5088073"/>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57941" y="5090930"/>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rotWithShape="1">
          <a:blip r:embed="rId9" cstate="print">
            <a:extLst>
              <a:ext uri="{28A0092B-C50C-407E-A947-70E740481C1C}">
                <a14:useLocalDpi xmlns:a14="http://schemas.microsoft.com/office/drawing/2010/main" val="0"/>
              </a:ext>
            </a:extLst>
          </a:blip>
          <a:srcRect b="14018"/>
          <a:stretch/>
        </p:blipFill>
        <p:spPr>
          <a:xfrm>
            <a:off x="416187" y="3755979"/>
            <a:ext cx="3802477" cy="2121293"/>
          </a:xfrm>
          <a:prstGeom prst="rect">
            <a:avLst/>
          </a:prstGeom>
        </p:spPr>
      </p:pic>
    </p:spTree>
    <p:extLst>
      <p:ext uri="{BB962C8B-B14F-4D97-AF65-F5344CB8AC3E}">
        <p14:creationId xmlns:p14="http://schemas.microsoft.com/office/powerpoint/2010/main" val="2664201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Text Box 4"/>
          <p:cNvSpPr txBox="1">
            <a:spLocks noChangeArrowheads="1"/>
          </p:cNvSpPr>
          <p:nvPr/>
        </p:nvSpPr>
        <p:spPr bwMode="auto">
          <a:xfrm>
            <a:off x="2566659" y="3192378"/>
            <a:ext cx="18453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cs typeface="Arial" panose="020B0604020202020204" pitchFamily="34" charset="0"/>
              </a:rPr>
              <a:t>SORRENTO</a:t>
            </a:r>
            <a:r>
              <a:rPr lang="en-US" altLang="ru-RU" sz="1400" dirty="0">
                <a:cs typeface="Arial" panose="020B0604020202020204" pitchFamily="34" charset="0"/>
              </a:rPr>
              <a:t> sand-</a:t>
            </a:r>
            <a:r>
              <a:rPr lang="en-US" altLang="ru-RU" sz="1400" dirty="0" err="1">
                <a:cs typeface="Arial" panose="020B0604020202020204" pitchFamily="34" charset="0"/>
              </a:rPr>
              <a:t>weiss</a:t>
            </a:r>
            <a:endParaRPr lang="ru-RU" altLang="ru-RU" sz="1400" dirty="0">
              <a:cs typeface="Arial" panose="020B0604020202020204" pitchFamily="34" charset="0"/>
            </a:endParaRPr>
          </a:p>
        </p:txBody>
      </p:sp>
      <p:sp>
        <p:nvSpPr>
          <p:cNvPr id="24" name="Rectangle 2"/>
          <p:cNvSpPr txBox="1">
            <a:spLocks noChangeArrowheads="1"/>
          </p:cNvSpPr>
          <p:nvPr/>
        </p:nvSpPr>
        <p:spPr bwMode="auto">
          <a:xfrm>
            <a:off x="1401880" y="643559"/>
            <a:ext cx="695273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9</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Bannberscheid</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BF7DD445-DBE5-4CEB-906A-AD6CB212C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3581" y="1268760"/>
            <a:ext cx="1669617" cy="1829021"/>
          </a:xfrm>
          <a:prstGeom prst="rect">
            <a:avLst/>
          </a:prstGeom>
        </p:spPr>
      </p:pic>
      <p:pic>
        <p:nvPicPr>
          <p:cNvPr id="13" name="Picture 47" descr="D:\OLD_KOMP\riemchenundwinkel_1.jpg">
            <a:extLst>
              <a:ext uri="{FF2B5EF4-FFF2-40B4-BE49-F238E27FC236}">
                <a16:creationId xmlns:a16="http://schemas.microsoft.com/office/drawing/2014/main" id="{36D16B63-66F4-4B9A-9BD8-D28CDF29B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81320" y="1697412"/>
            <a:ext cx="1241120" cy="1798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LD_KOMP\ЗАВОДЫ\Roben\0_ФОТОБАНК ROBEN\ПЛИТКА ROBEN\Плитка 9 мм\braun_glat.jpg">
            <a:extLst>
              <a:ext uri="{FF2B5EF4-FFF2-40B4-BE49-F238E27FC236}">
                <a16:creationId xmlns:a16="http://schemas.microsoft.com/office/drawing/2014/main" id="{AB4F83CF-82C3-4078-A312-C9367FBDDE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2951" y="1268760"/>
            <a:ext cx="1671257" cy="1867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OLD_KOMP\ЗАВОДЫ\Roben\0_ФОТОБАНК ROBEN\ПЛИТКА ROBEN\Плитка 9 мм\braun_genarbt.jpg">
            <a:extLst>
              <a:ext uri="{FF2B5EF4-FFF2-40B4-BE49-F238E27FC236}">
                <a16:creationId xmlns:a16="http://schemas.microsoft.com/office/drawing/2014/main" id="{B71617AD-F454-45C8-A4B6-C7785D6F5A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565" y="1268760"/>
            <a:ext cx="1666875" cy="18907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a:extLst>
              <a:ext uri="{FF2B5EF4-FFF2-40B4-BE49-F238E27FC236}">
                <a16:creationId xmlns:a16="http://schemas.microsoft.com/office/drawing/2014/main" id="{A9B15198-6B9F-4BC9-8985-06FB4ADC68EA}"/>
              </a:ext>
            </a:extLst>
          </p:cNvPr>
          <p:cNvSpPr txBox="1">
            <a:spLocks noChangeArrowheads="1"/>
          </p:cNvSpPr>
          <p:nvPr/>
        </p:nvSpPr>
        <p:spPr bwMode="auto">
          <a:xfrm>
            <a:off x="5059037" y="3201669"/>
            <a:ext cx="10990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cs typeface="Arial" panose="020B0604020202020204" pitchFamily="34" charset="0"/>
              </a:rPr>
              <a:t>BRAUN</a:t>
            </a:r>
            <a:r>
              <a:rPr lang="en-US" altLang="ru-RU" sz="1400" dirty="0">
                <a:cs typeface="Arial" panose="020B0604020202020204" pitchFamily="34" charset="0"/>
              </a:rPr>
              <a:t> </a:t>
            </a:r>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17" name="Text Box 16">
            <a:extLst>
              <a:ext uri="{FF2B5EF4-FFF2-40B4-BE49-F238E27FC236}">
                <a16:creationId xmlns:a16="http://schemas.microsoft.com/office/drawing/2014/main" id="{FB91CD9C-0B58-43F2-AB71-015B396F6C2E}"/>
              </a:ext>
            </a:extLst>
          </p:cNvPr>
          <p:cNvSpPr txBox="1">
            <a:spLocks noChangeArrowheads="1"/>
          </p:cNvSpPr>
          <p:nvPr/>
        </p:nvSpPr>
        <p:spPr bwMode="auto">
          <a:xfrm>
            <a:off x="7014691" y="3217334"/>
            <a:ext cx="13399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cs typeface="Arial" panose="020B0604020202020204" pitchFamily="34" charset="0"/>
              </a:rPr>
              <a:t>BRAUN</a:t>
            </a:r>
            <a:r>
              <a:rPr lang="en-US" altLang="ru-RU" sz="1400" dirty="0">
                <a:cs typeface="Arial" panose="020B0604020202020204" pitchFamily="34" charset="0"/>
              </a:rPr>
              <a:t> </a:t>
            </a:r>
            <a:r>
              <a:rPr lang="en-US" altLang="ru-RU" sz="1400" dirty="0" err="1">
                <a:cs typeface="Arial" panose="020B0604020202020204" pitchFamily="34" charset="0"/>
              </a:rPr>
              <a:t>genarbt</a:t>
            </a:r>
            <a:endParaRPr lang="ru-RU" altLang="ru-RU" sz="1400" dirty="0">
              <a:cs typeface="Arial" panose="020B0604020202020204" pitchFamily="34" charset="0"/>
            </a:endParaRPr>
          </a:p>
        </p:txBody>
      </p:sp>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8150" y="2496913"/>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9351" y="2501336"/>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0428" y="2501041"/>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rotWithShape="1">
          <a:blip r:embed="rId7">
            <a:extLst>
              <a:ext uri="{28A0092B-C50C-407E-A947-70E740481C1C}">
                <a14:useLocalDpi xmlns:a14="http://schemas.microsoft.com/office/drawing/2010/main" val="0"/>
              </a:ext>
            </a:extLst>
          </a:blip>
          <a:srcRect t="42780" b="5968"/>
          <a:stretch/>
        </p:blipFill>
        <p:spPr>
          <a:xfrm>
            <a:off x="524078" y="3573016"/>
            <a:ext cx="8008362" cy="2736305"/>
          </a:xfrm>
          <a:prstGeom prst="rect">
            <a:avLst/>
          </a:prstGeom>
        </p:spPr>
      </p:pic>
      <p:sp>
        <p:nvSpPr>
          <p:cNvPr id="27" name="TextBox 26"/>
          <p:cNvSpPr txBox="1"/>
          <p:nvPr/>
        </p:nvSpPr>
        <p:spPr>
          <a:xfrm>
            <a:off x="320218" y="1216483"/>
            <a:ext cx="2265748" cy="646331"/>
          </a:xfrm>
          <a:prstGeom prst="rect">
            <a:avLst/>
          </a:prstGeom>
          <a:noFill/>
        </p:spPr>
        <p:txBody>
          <a:bodyPr wrap="none" rtlCol="0">
            <a:spAutoFit/>
          </a:bodyPr>
          <a:lstStyle/>
          <a:p>
            <a:r>
              <a:rPr lang="ru-RU" dirty="0"/>
              <a:t>УГЛОВОЙ ЭЛЕМЕНТ </a:t>
            </a:r>
          </a:p>
          <a:p>
            <a:r>
              <a:rPr lang="ru-RU" dirty="0"/>
              <a:t>К КАЖДОЙ МОДЕЛИ!</a:t>
            </a:r>
          </a:p>
        </p:txBody>
      </p:sp>
    </p:spTree>
    <p:extLst>
      <p:ext uri="{BB962C8B-B14F-4D97-AF65-F5344CB8AC3E}">
        <p14:creationId xmlns:p14="http://schemas.microsoft.com/office/powerpoint/2010/main" val="1923453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p:cNvSpPr txBox="1">
            <a:spLocks noChangeArrowheads="1"/>
          </p:cNvSpPr>
          <p:nvPr/>
        </p:nvSpPr>
        <p:spPr bwMode="auto">
          <a:xfrm>
            <a:off x="1706436" y="725826"/>
            <a:ext cx="7128792"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Реализованные объекты из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9</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4098" name="Picture 2" descr="D:\OLD_KOMP\ЗАВОДЫ\Roben\Для дилеров\плитка\OSLO\objects_b\Faro Grau-nuanciert &amp; Schwarz-nuanciert &amp; Oslo gla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457550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OLD_KOMP\ЗАВОДЫ\Roben\Для дилеров\плитка\RIMINI\objects_b\RIMINI gelb-bu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2715" y="1124744"/>
            <a:ext cx="3841773"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87E4740E-7036-4E8F-9A8A-A0FDDB86E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7696" y="4174704"/>
            <a:ext cx="2742288" cy="2048563"/>
          </a:xfrm>
          <a:prstGeom prst="rect">
            <a:avLst/>
          </a:prstGeom>
        </p:spPr>
      </p:pic>
      <p:pic>
        <p:nvPicPr>
          <p:cNvPr id="5" name="Рисунок 4">
            <a:extLst>
              <a:ext uri="{FF2B5EF4-FFF2-40B4-BE49-F238E27FC236}">
                <a16:creationId xmlns:a16="http://schemas.microsoft.com/office/drawing/2014/main" id="{8822FA6A-6DC2-4511-ABAF-29AB34BB35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6" r="8040"/>
          <a:stretch/>
        </p:blipFill>
        <p:spPr>
          <a:xfrm>
            <a:off x="3413380" y="4192458"/>
            <a:ext cx="2664296" cy="2035103"/>
          </a:xfrm>
          <a:prstGeom prst="rect">
            <a:avLst/>
          </a:prstGeom>
        </p:spPr>
      </p:pic>
      <p:pic>
        <p:nvPicPr>
          <p:cNvPr id="7" name="Рисунок 6">
            <a:extLst>
              <a:ext uri="{FF2B5EF4-FFF2-40B4-BE49-F238E27FC236}">
                <a16:creationId xmlns:a16="http://schemas.microsoft.com/office/drawing/2014/main" id="{5E8E4811-4641-4307-BAC5-ECF4B98205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192458"/>
            <a:ext cx="3053848" cy="2044854"/>
          </a:xfrm>
          <a:prstGeom prst="rect">
            <a:avLst/>
          </a:prstGeom>
        </p:spPr>
      </p:pic>
    </p:spTree>
    <p:extLst>
      <p:ext uri="{BB962C8B-B14F-4D97-AF65-F5344CB8AC3E}">
        <p14:creationId xmlns:p14="http://schemas.microsoft.com/office/powerpoint/2010/main" val="2298923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6"/>
          <p:cNvSpPr>
            <a:spLocks noChangeArrowheads="1"/>
          </p:cNvSpPr>
          <p:nvPr/>
        </p:nvSpPr>
        <p:spPr bwMode="auto">
          <a:xfrm>
            <a:off x="655638" y="3255987"/>
            <a:ext cx="1709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a:latin typeface="+mn-lt"/>
              </a:rPr>
              <a:t>OSLO</a:t>
            </a:r>
            <a:r>
              <a:rPr lang="en-US" altLang="ru-RU" sz="1400">
                <a:latin typeface="+mn-lt"/>
              </a:rPr>
              <a:t>  perlwei</a:t>
            </a:r>
            <a:r>
              <a:rPr lang="el-GR" altLang="ru-RU" sz="1400">
                <a:latin typeface="+mn-lt"/>
              </a:rPr>
              <a:t>β</a:t>
            </a:r>
            <a:r>
              <a:rPr lang="en-US" altLang="ru-RU" sz="1400">
                <a:latin typeface="+mn-lt"/>
              </a:rPr>
              <a:t>, glatt</a:t>
            </a:r>
            <a:endParaRPr lang="ru-RU" altLang="ru-RU" sz="1400">
              <a:latin typeface="+mn-lt"/>
            </a:endParaRPr>
          </a:p>
        </p:txBody>
      </p:sp>
      <p:pic>
        <p:nvPicPr>
          <p:cNvPr id="253955" name="Picture 3" descr="os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950" y="1281137"/>
            <a:ext cx="1666875" cy="1889125"/>
          </a:xfrm>
          <a:prstGeom prst="rect">
            <a:avLst/>
          </a:prstGeom>
          <a:noFill/>
          <a:extLst>
            <a:ext uri="{909E8E84-426E-40DD-AFC4-6F175D3DCCD1}">
              <a14:hiddenFill xmlns:a14="http://schemas.microsoft.com/office/drawing/2010/main">
                <a:solidFill>
                  <a:srgbClr val="FFFFFF"/>
                </a:solidFill>
              </a14:hiddenFill>
            </a:ext>
          </a:extLst>
        </p:spPr>
      </p:pic>
      <p:sp>
        <p:nvSpPr>
          <p:cNvPr id="253956" name="Rectangle 14"/>
          <p:cNvSpPr>
            <a:spLocks noChangeArrowheads="1"/>
          </p:cNvSpPr>
          <p:nvPr/>
        </p:nvSpPr>
        <p:spPr bwMode="auto">
          <a:xfrm>
            <a:off x="2681288" y="3260749"/>
            <a:ext cx="1890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OSLO</a:t>
            </a:r>
            <a:r>
              <a:rPr lang="en-US" altLang="ru-RU" sz="1400" dirty="0">
                <a:latin typeface="+mn-lt"/>
              </a:rPr>
              <a:t> </a:t>
            </a:r>
            <a:r>
              <a:rPr lang="en-US" altLang="ru-RU" sz="1400" dirty="0" err="1">
                <a:latin typeface="+mn-lt"/>
              </a:rPr>
              <a:t>perlwei</a:t>
            </a:r>
            <a:r>
              <a:rPr lang="el-GR" altLang="ru-RU" sz="1400" dirty="0">
                <a:latin typeface="+mn-lt"/>
              </a:rPr>
              <a:t>β</a:t>
            </a:r>
            <a:r>
              <a:rPr lang="en-US" altLang="ru-RU" sz="1400" dirty="0">
                <a:latin typeface="+mn-lt"/>
              </a:rPr>
              <a:t>, </a:t>
            </a:r>
            <a:r>
              <a:rPr lang="en-US" altLang="ru-RU" sz="1400" dirty="0" err="1">
                <a:latin typeface="+mn-lt"/>
              </a:rPr>
              <a:t>genarbt</a:t>
            </a:r>
            <a:r>
              <a:rPr lang="en-US" altLang="ru-RU" sz="1400" dirty="0">
                <a:latin typeface="+mn-lt"/>
              </a:rPr>
              <a:t> </a:t>
            </a:r>
            <a:endParaRPr lang="ru-RU" altLang="ru-RU" sz="1400" dirty="0">
              <a:latin typeface="+mn-lt"/>
            </a:endParaRPr>
          </a:p>
        </p:txBody>
      </p:sp>
      <p:pic>
        <p:nvPicPr>
          <p:cNvPr id="253957" name="Picture 5" descr="OSLO-perlweiss-glatt-NF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713" y="1281137"/>
            <a:ext cx="1666875" cy="1890712"/>
          </a:xfrm>
          <a:prstGeom prst="rect">
            <a:avLst/>
          </a:prstGeom>
          <a:noFill/>
          <a:extLst>
            <a:ext uri="{909E8E84-426E-40DD-AFC4-6F175D3DCCD1}">
              <a14:hiddenFill xmlns:a14="http://schemas.microsoft.com/office/drawing/2010/main">
                <a:solidFill>
                  <a:srgbClr val="FFFFFF"/>
                </a:solidFill>
              </a14:hiddenFill>
            </a:ext>
          </a:extLst>
        </p:spPr>
      </p:pic>
      <p:pic>
        <p:nvPicPr>
          <p:cNvPr id="253958" name="Picture 6" descr="MONTBLANC-perlweiss-NF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463" y="1281137"/>
            <a:ext cx="1666875" cy="1890712"/>
          </a:xfrm>
          <a:prstGeom prst="rect">
            <a:avLst/>
          </a:prstGeom>
          <a:noFill/>
          <a:extLst>
            <a:ext uri="{909E8E84-426E-40DD-AFC4-6F175D3DCCD1}">
              <a14:hiddenFill xmlns:a14="http://schemas.microsoft.com/office/drawing/2010/main">
                <a:solidFill>
                  <a:srgbClr val="FFFFFF"/>
                </a:solidFill>
              </a14:hiddenFill>
            </a:ext>
          </a:extLst>
        </p:spPr>
      </p:pic>
      <p:sp>
        <p:nvSpPr>
          <p:cNvPr id="253959" name="Text Box 7"/>
          <p:cNvSpPr txBox="1">
            <a:spLocks noChangeArrowheads="1"/>
          </p:cNvSpPr>
          <p:nvPr/>
        </p:nvSpPr>
        <p:spPr bwMode="auto">
          <a:xfrm>
            <a:off x="4733801" y="3260749"/>
            <a:ext cx="18517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cs typeface="Arial" panose="020B0604020202020204" pitchFamily="34" charset="0"/>
              </a:rPr>
              <a:t>MONTBLANC</a:t>
            </a:r>
            <a:r>
              <a:rPr lang="en-US" altLang="ru-RU" sz="1400" dirty="0">
                <a:cs typeface="Arial" panose="020B0604020202020204" pitchFamily="34" charset="0"/>
              </a:rPr>
              <a:t> </a:t>
            </a:r>
            <a:r>
              <a:rPr lang="en-US" altLang="ru-RU" sz="1400" dirty="0" err="1">
                <a:cs typeface="Arial" panose="020B0604020202020204" pitchFamily="34" charset="0"/>
              </a:rPr>
              <a:t>perlwei</a:t>
            </a:r>
            <a:r>
              <a:rPr lang="el-GR" altLang="ru-RU" sz="1400" dirty="0">
                <a:cs typeface="Arial" panose="020B0604020202020204" pitchFamily="34" charset="0"/>
              </a:rPr>
              <a:t>β</a:t>
            </a:r>
            <a:endParaRPr lang="ru-RU" altLang="ru-RU" sz="1400" dirty="0">
              <a:cs typeface="Arial" panose="020B0604020202020204" pitchFamily="34" charset="0"/>
            </a:endParaRPr>
          </a:p>
        </p:txBody>
      </p:sp>
      <p:pic>
        <p:nvPicPr>
          <p:cNvPr id="253960" name="Picture 8" descr="is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4321" y="1281137"/>
            <a:ext cx="1666875" cy="1890712"/>
          </a:xfrm>
          <a:prstGeom prst="rect">
            <a:avLst/>
          </a:prstGeom>
          <a:noFill/>
          <a:extLst>
            <a:ext uri="{909E8E84-426E-40DD-AFC4-6F175D3DCCD1}">
              <a14:hiddenFill xmlns:a14="http://schemas.microsoft.com/office/drawing/2010/main">
                <a:solidFill>
                  <a:srgbClr val="FFFFFF"/>
                </a:solidFill>
              </a14:hiddenFill>
            </a:ext>
          </a:extLst>
        </p:spPr>
      </p:pic>
      <p:sp>
        <p:nvSpPr>
          <p:cNvPr id="253961" name="Text Box 9"/>
          <p:cNvSpPr txBox="1">
            <a:spLocks noChangeArrowheads="1"/>
          </p:cNvSpPr>
          <p:nvPr/>
        </p:nvSpPr>
        <p:spPr bwMode="auto">
          <a:xfrm>
            <a:off x="6785421" y="3260749"/>
            <a:ext cx="1417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cs typeface="Arial" panose="020B0604020202020204" pitchFamily="34" charset="0"/>
              </a:rPr>
              <a:t>ISLAND</a:t>
            </a:r>
            <a:r>
              <a:rPr lang="en-US" altLang="ru-RU" sz="1400" dirty="0">
                <a:cs typeface="Arial" panose="020B0604020202020204" pitchFamily="34" charset="0"/>
              </a:rPr>
              <a:t> </a:t>
            </a:r>
            <a:r>
              <a:rPr lang="en-US" altLang="ru-RU" sz="1400" dirty="0" err="1">
                <a:cs typeface="Arial" panose="020B0604020202020204" pitchFamily="34" charset="0"/>
              </a:rPr>
              <a:t>perlwei</a:t>
            </a:r>
            <a:r>
              <a:rPr lang="el-GR" altLang="ru-RU" sz="1400" dirty="0">
                <a:cs typeface="Arial" panose="020B0604020202020204" pitchFamily="34" charset="0"/>
              </a:rPr>
              <a:t>β</a:t>
            </a:r>
            <a:endParaRPr lang="ru-RU" altLang="ru-RU" sz="1400" dirty="0">
              <a:cs typeface="Arial" panose="020B0604020202020204" pitchFamily="34" charset="0"/>
            </a:endParaRPr>
          </a:p>
        </p:txBody>
      </p:sp>
      <p:sp>
        <p:nvSpPr>
          <p:cNvPr id="253969" name="Rectangle 18"/>
          <p:cNvSpPr>
            <a:spLocks noChangeArrowheads="1"/>
          </p:cNvSpPr>
          <p:nvPr/>
        </p:nvSpPr>
        <p:spPr bwMode="auto">
          <a:xfrm>
            <a:off x="2681288" y="5780112"/>
            <a:ext cx="2160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FARO</a:t>
            </a:r>
            <a:r>
              <a:rPr lang="en-US" altLang="ru-RU" sz="1400" dirty="0">
                <a:latin typeface="+mn-lt"/>
              </a:rPr>
              <a:t> </a:t>
            </a:r>
            <a:r>
              <a:rPr lang="en-US" altLang="ru-RU" sz="1400" dirty="0" err="1">
                <a:latin typeface="+mn-lt"/>
              </a:rPr>
              <a:t>grau-nuanciert</a:t>
            </a:r>
            <a:r>
              <a:rPr lang="en-US" altLang="ru-RU" sz="1400" dirty="0">
                <a:latin typeface="+mn-lt"/>
              </a:rPr>
              <a:t>, </a:t>
            </a:r>
          </a:p>
          <a:p>
            <a:pPr eaLnBrk="1" hangingPunct="1"/>
            <a:r>
              <a:rPr lang="en-US" altLang="ru-RU" sz="1400" dirty="0" err="1">
                <a:latin typeface="+mn-lt"/>
              </a:rPr>
              <a:t>glatt</a:t>
            </a:r>
            <a:endParaRPr lang="en-US" altLang="ru-RU" sz="1400" dirty="0">
              <a:latin typeface="+mn-lt"/>
            </a:endParaRPr>
          </a:p>
        </p:txBody>
      </p:sp>
      <p:pic>
        <p:nvPicPr>
          <p:cNvPr id="253970" name="Picture 18" descr="FARO-grau-nuanciert-glatt-NF_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4950" y="3805262"/>
            <a:ext cx="1663700" cy="1889125"/>
          </a:xfrm>
          <a:prstGeom prst="rect">
            <a:avLst/>
          </a:prstGeom>
          <a:noFill/>
          <a:extLst>
            <a:ext uri="{909E8E84-426E-40DD-AFC4-6F175D3DCCD1}">
              <a14:hiddenFill xmlns:a14="http://schemas.microsoft.com/office/drawing/2010/main">
                <a:solidFill>
                  <a:srgbClr val="FFFFFF"/>
                </a:solidFill>
              </a14:hiddenFill>
            </a:ext>
          </a:extLst>
        </p:spPr>
      </p:pic>
      <p:sp>
        <p:nvSpPr>
          <p:cNvPr id="253973" name="Rectangle 18"/>
          <p:cNvSpPr>
            <a:spLocks noChangeArrowheads="1"/>
          </p:cNvSpPr>
          <p:nvPr/>
        </p:nvSpPr>
        <p:spPr bwMode="auto">
          <a:xfrm>
            <a:off x="4733801" y="5778524"/>
            <a:ext cx="2070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FARO</a:t>
            </a:r>
            <a:r>
              <a:rPr lang="en-US" altLang="ru-RU" sz="1400" dirty="0">
                <a:latin typeface="+mn-lt"/>
              </a:rPr>
              <a:t> </a:t>
            </a:r>
            <a:r>
              <a:rPr lang="en-US" altLang="ru-RU" sz="1400" dirty="0" err="1">
                <a:latin typeface="+mn-lt"/>
              </a:rPr>
              <a:t>schwarz-nuanciert</a:t>
            </a:r>
            <a:r>
              <a:rPr lang="ru-RU" altLang="ru-RU" sz="1400" dirty="0">
                <a:latin typeface="+mn-lt"/>
              </a:rPr>
              <a:t>,</a:t>
            </a:r>
            <a:r>
              <a:rPr lang="en-US" altLang="ru-RU" sz="1400" dirty="0">
                <a:latin typeface="+mn-lt"/>
              </a:rPr>
              <a:t> </a:t>
            </a:r>
            <a:r>
              <a:rPr lang="ru-MO" altLang="ru-RU" sz="1400" dirty="0">
                <a:latin typeface="+mn-lt"/>
              </a:rPr>
              <a:t> </a:t>
            </a:r>
            <a:r>
              <a:rPr lang="en-US" altLang="ru-RU" sz="1400" dirty="0" err="1">
                <a:latin typeface="+mn-lt"/>
              </a:rPr>
              <a:t>geschiefert</a:t>
            </a:r>
            <a:endParaRPr lang="ru-RU" altLang="ru-RU" sz="1400" dirty="0">
              <a:latin typeface="+mn-lt"/>
            </a:endParaRPr>
          </a:p>
        </p:txBody>
      </p:sp>
      <p:sp>
        <p:nvSpPr>
          <p:cNvPr id="253974" name="Rectangle 18"/>
          <p:cNvSpPr>
            <a:spLocks noChangeArrowheads="1"/>
          </p:cNvSpPr>
          <p:nvPr/>
        </p:nvSpPr>
        <p:spPr bwMode="auto">
          <a:xfrm>
            <a:off x="6785421" y="5784874"/>
            <a:ext cx="2251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FARO</a:t>
            </a:r>
            <a:r>
              <a:rPr lang="en-US" altLang="ru-RU" sz="1400" dirty="0">
                <a:latin typeface="+mn-lt"/>
              </a:rPr>
              <a:t> </a:t>
            </a:r>
            <a:r>
              <a:rPr lang="en-US" altLang="ru-RU" sz="1400" dirty="0" err="1">
                <a:latin typeface="+mn-lt"/>
              </a:rPr>
              <a:t>schwarz</a:t>
            </a:r>
            <a:r>
              <a:rPr lang="en-US" altLang="ru-RU" sz="1400" dirty="0">
                <a:latin typeface="+mn-lt"/>
              </a:rPr>
              <a:t>-</a:t>
            </a:r>
            <a:br>
              <a:rPr lang="ru-RU" altLang="ru-RU" sz="1400" dirty="0">
                <a:latin typeface="+mn-lt"/>
              </a:rPr>
            </a:br>
            <a:r>
              <a:rPr lang="en-US" altLang="ru-RU" sz="1400" dirty="0" err="1">
                <a:latin typeface="+mn-lt"/>
              </a:rPr>
              <a:t>nuanciert</a:t>
            </a:r>
            <a:r>
              <a:rPr lang="ru-RU" altLang="ru-RU" sz="1400" dirty="0">
                <a:latin typeface="+mn-lt"/>
              </a:rPr>
              <a:t>,</a:t>
            </a:r>
            <a:r>
              <a:rPr lang="en-US" altLang="ru-RU" sz="1400" dirty="0">
                <a:latin typeface="+mn-lt"/>
              </a:rPr>
              <a:t> </a:t>
            </a:r>
            <a:r>
              <a:rPr lang="en-US" altLang="ru-RU" sz="1400" dirty="0" err="1">
                <a:latin typeface="+mn-lt"/>
              </a:rPr>
              <a:t>glatt</a:t>
            </a:r>
            <a:endParaRPr lang="ru-RU" altLang="ru-RU" sz="1400" dirty="0">
              <a:latin typeface="+mn-lt"/>
            </a:endParaRPr>
          </a:p>
        </p:txBody>
      </p:sp>
      <p:pic>
        <p:nvPicPr>
          <p:cNvPr id="253975" name="Picture 23" descr="FARO-schwarz-nuanciert-geschiefert-NF_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876" y="3805262"/>
            <a:ext cx="1665287" cy="1889125"/>
          </a:xfrm>
          <a:prstGeom prst="rect">
            <a:avLst/>
          </a:prstGeom>
          <a:noFill/>
          <a:extLst>
            <a:ext uri="{909E8E84-426E-40DD-AFC4-6F175D3DCCD1}">
              <a14:hiddenFill xmlns:a14="http://schemas.microsoft.com/office/drawing/2010/main">
                <a:solidFill>
                  <a:srgbClr val="FFFFFF"/>
                </a:solidFill>
              </a14:hiddenFill>
            </a:ext>
          </a:extLst>
        </p:spPr>
      </p:pic>
      <p:pic>
        <p:nvPicPr>
          <p:cNvPr id="253976" name="Picture 24" descr="thumb_faro_schwarz_nuanciert_glatt_n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9084" y="3802087"/>
            <a:ext cx="1662112" cy="18891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
          <p:cNvSpPr txBox="1">
            <a:spLocks noChangeArrowheads="1"/>
          </p:cNvSpPr>
          <p:nvPr/>
        </p:nvSpPr>
        <p:spPr bwMode="auto">
          <a:xfrm>
            <a:off x="1979712" y="661214"/>
            <a:ext cx="695273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endParaRPr lang="ru-MO" altLang="ru-RU" sz="1200" b="1"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57BB5336-0D40-4346-8C7D-7AF2C25428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525" y="3805262"/>
            <a:ext cx="1709738" cy="1883146"/>
          </a:xfrm>
          <a:prstGeom prst="rect">
            <a:avLst/>
          </a:prstGeom>
        </p:spPr>
      </p:pic>
      <p:sp>
        <p:nvSpPr>
          <p:cNvPr id="6" name="Прямоугольник 5">
            <a:extLst>
              <a:ext uri="{FF2B5EF4-FFF2-40B4-BE49-F238E27FC236}">
                <a16:creationId xmlns:a16="http://schemas.microsoft.com/office/drawing/2014/main" id="{A832737A-EE68-4BA5-85E2-8DCE0DA7D407}"/>
              </a:ext>
            </a:extLst>
          </p:cNvPr>
          <p:cNvSpPr/>
          <p:nvPr/>
        </p:nvSpPr>
        <p:spPr>
          <a:xfrm>
            <a:off x="746403" y="5781699"/>
            <a:ext cx="4572000" cy="307777"/>
          </a:xfrm>
          <a:prstGeom prst="rect">
            <a:avLst/>
          </a:prstGeom>
        </p:spPr>
        <p:txBody>
          <a:bodyPr>
            <a:spAutoFit/>
          </a:bodyPr>
          <a:lstStyle/>
          <a:p>
            <a:r>
              <a:rPr lang="en-US" altLang="ru-RU" sz="1400" b="1" dirty="0">
                <a:cs typeface="Arial" panose="020B0604020202020204" pitchFamily="34" charset="0"/>
              </a:rPr>
              <a:t>FARO</a:t>
            </a:r>
            <a:r>
              <a:rPr lang="en-US" altLang="ru-RU" sz="1400" dirty="0">
                <a:cs typeface="Arial" panose="020B0604020202020204" pitchFamily="34" charset="0"/>
              </a:rPr>
              <a:t> </a:t>
            </a:r>
            <a:r>
              <a:rPr lang="en-US" altLang="ru-RU" sz="1400" dirty="0" err="1">
                <a:cs typeface="Arial" panose="020B0604020202020204" pitchFamily="34" charset="0"/>
              </a:rPr>
              <a:t>granit</a:t>
            </a:r>
            <a:endParaRPr lang="en-US" altLang="ru-RU" sz="1400" dirty="0">
              <a:cs typeface="Arial" panose="020B0604020202020204" pitchFamily="34" charset="0"/>
            </a:endParaRPr>
          </a:p>
        </p:txBody>
      </p:sp>
      <p:pic>
        <p:nvPicPr>
          <p:cNvPr id="29"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2576" y="2468508"/>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7309" y="2473468"/>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29151" y="2472039"/>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7132" y="2468508"/>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5241" y="5057848"/>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7373" y="5054991"/>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79184" y="5057848"/>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893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9" name="Picture 3" descr="taunus_schmelz_bu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75" y="3805262"/>
            <a:ext cx="1662113" cy="1889125"/>
          </a:xfrm>
          <a:prstGeom prst="rect">
            <a:avLst/>
          </a:prstGeom>
          <a:noFill/>
          <a:extLst>
            <a:ext uri="{909E8E84-426E-40DD-AFC4-6F175D3DCCD1}">
              <a14:hiddenFill xmlns:a14="http://schemas.microsoft.com/office/drawing/2010/main">
                <a:solidFill>
                  <a:srgbClr val="FFFFFF"/>
                </a:solidFill>
              </a14:hiddenFill>
            </a:ext>
          </a:extLst>
        </p:spPr>
      </p:pic>
      <p:pic>
        <p:nvPicPr>
          <p:cNvPr id="254980" name="Picture 4" descr="Sorrento sand-wei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893" y="3805262"/>
            <a:ext cx="1716087" cy="1889125"/>
          </a:xfrm>
          <a:prstGeom prst="rect">
            <a:avLst/>
          </a:prstGeom>
          <a:noFill/>
          <a:extLst>
            <a:ext uri="{909E8E84-426E-40DD-AFC4-6F175D3DCCD1}">
              <a14:hiddenFill xmlns:a14="http://schemas.microsoft.com/office/drawing/2010/main">
                <a:solidFill>
                  <a:srgbClr val="FFFFFF"/>
                </a:solidFill>
              </a14:hiddenFill>
            </a:ext>
          </a:extLst>
        </p:spPr>
      </p:pic>
      <p:pic>
        <p:nvPicPr>
          <p:cNvPr id="254993" name="Picture 17" descr="WESTERWALD-bunt-glatt-NF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798912"/>
            <a:ext cx="1662113" cy="1887537"/>
          </a:xfrm>
          <a:prstGeom prst="rect">
            <a:avLst/>
          </a:prstGeom>
          <a:noFill/>
          <a:extLst>
            <a:ext uri="{909E8E84-426E-40DD-AFC4-6F175D3DCCD1}">
              <a14:hiddenFill xmlns:a14="http://schemas.microsoft.com/office/drawing/2010/main">
                <a:solidFill>
                  <a:srgbClr val="FFFFFF"/>
                </a:solidFill>
              </a14:hiddenFill>
            </a:ext>
          </a:extLst>
        </p:spPr>
      </p:pic>
      <p:pic>
        <p:nvPicPr>
          <p:cNvPr id="254994" name="Picture 18" descr="WESTERWALD красный, гладки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4638" y="3797324"/>
            <a:ext cx="1666875" cy="1890713"/>
          </a:xfrm>
          <a:prstGeom prst="rect">
            <a:avLst/>
          </a:prstGeom>
          <a:noFill/>
          <a:extLst>
            <a:ext uri="{909E8E84-426E-40DD-AFC4-6F175D3DCCD1}">
              <a14:hiddenFill xmlns:a14="http://schemas.microsoft.com/office/drawing/2010/main">
                <a:solidFill>
                  <a:srgbClr val="FFFFFF"/>
                </a:solidFill>
              </a14:hiddenFill>
            </a:ext>
          </a:extLst>
        </p:spPr>
      </p:pic>
      <p:sp>
        <p:nvSpPr>
          <p:cNvPr id="254995" name="Text Box 19"/>
          <p:cNvSpPr txBox="1">
            <a:spLocks noChangeArrowheads="1"/>
          </p:cNvSpPr>
          <p:nvPr/>
        </p:nvSpPr>
        <p:spPr bwMode="auto">
          <a:xfrm>
            <a:off x="2681288" y="5784874"/>
            <a:ext cx="1981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b="1" dirty="0">
                <a:cs typeface="Arial" panose="020B0604020202020204" pitchFamily="34" charset="0"/>
              </a:rPr>
              <a:t>WESTERWALD</a:t>
            </a:r>
            <a:r>
              <a:rPr lang="en-US" altLang="ru-RU" sz="1400" dirty="0">
                <a:cs typeface="Arial" panose="020B0604020202020204" pitchFamily="34" charset="0"/>
              </a:rPr>
              <a:t> rot, </a:t>
            </a:r>
            <a:r>
              <a:rPr lang="en-US" altLang="ru-RU" sz="1400" dirty="0" err="1">
                <a:cs typeface="Arial" panose="020B0604020202020204" pitchFamily="34" charset="0"/>
              </a:rPr>
              <a:t>glatt</a:t>
            </a:r>
            <a:endParaRPr lang="ru-RU" altLang="ru-RU" sz="1400" dirty="0">
              <a:cs typeface="Arial" panose="020B0604020202020204" pitchFamily="34" charset="0"/>
            </a:endParaRPr>
          </a:p>
        </p:txBody>
      </p:sp>
      <p:sp>
        <p:nvSpPr>
          <p:cNvPr id="254996" name="Text Box 20"/>
          <p:cNvSpPr txBox="1">
            <a:spLocks noChangeArrowheads="1"/>
          </p:cNvSpPr>
          <p:nvPr/>
        </p:nvSpPr>
        <p:spPr bwMode="auto">
          <a:xfrm>
            <a:off x="4745038" y="5780112"/>
            <a:ext cx="1715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a:cs typeface="Arial" panose="020B0604020202020204" pitchFamily="34" charset="0"/>
              </a:rPr>
              <a:t>WESTERWALD</a:t>
            </a:r>
            <a:r>
              <a:rPr lang="en-US" altLang="ru-RU" sz="1400">
                <a:cs typeface="Arial" panose="020B0604020202020204" pitchFamily="34" charset="0"/>
              </a:rPr>
              <a:t> bunt, </a:t>
            </a:r>
          </a:p>
          <a:p>
            <a:r>
              <a:rPr lang="en-US" altLang="ru-RU" sz="1400">
                <a:cs typeface="Arial" panose="020B0604020202020204" pitchFamily="34" charset="0"/>
              </a:rPr>
              <a:t>glatt</a:t>
            </a:r>
            <a:endParaRPr lang="ru-RU" altLang="ru-RU" sz="1400">
              <a:cs typeface="Arial" panose="020B0604020202020204" pitchFamily="34" charset="0"/>
            </a:endParaRPr>
          </a:p>
        </p:txBody>
      </p:sp>
      <p:sp>
        <p:nvSpPr>
          <p:cNvPr id="255000" name="Rectangle 18"/>
          <p:cNvSpPr>
            <a:spLocks noChangeArrowheads="1"/>
          </p:cNvSpPr>
          <p:nvPr/>
        </p:nvSpPr>
        <p:spPr bwMode="auto">
          <a:xfrm>
            <a:off x="6745755" y="5784874"/>
            <a:ext cx="1800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a:latin typeface="+mn-lt"/>
              </a:rPr>
              <a:t>SORRENTO</a:t>
            </a:r>
            <a:r>
              <a:rPr lang="en-US" altLang="ru-RU" sz="1400">
                <a:latin typeface="+mn-lt"/>
              </a:rPr>
              <a:t> sand-wei</a:t>
            </a:r>
            <a:r>
              <a:rPr lang="el-GR" altLang="ru-RU" sz="1400">
                <a:latin typeface="+mn-lt"/>
              </a:rPr>
              <a:t>β</a:t>
            </a:r>
            <a:endParaRPr lang="ru-RU" altLang="ru-RU" sz="1400">
              <a:latin typeface="+mn-lt"/>
            </a:endParaRPr>
          </a:p>
        </p:txBody>
      </p:sp>
      <p:sp>
        <p:nvSpPr>
          <p:cNvPr id="255001" name="Rectangle 18"/>
          <p:cNvSpPr>
            <a:spLocks noChangeArrowheads="1"/>
          </p:cNvSpPr>
          <p:nvPr/>
        </p:nvSpPr>
        <p:spPr bwMode="auto">
          <a:xfrm>
            <a:off x="611188" y="5784874"/>
            <a:ext cx="1890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a:latin typeface="+mn-lt"/>
              </a:rPr>
              <a:t>TAUNUS</a:t>
            </a:r>
            <a:r>
              <a:rPr lang="en-US" altLang="ru-RU" sz="1400">
                <a:latin typeface="+mn-lt"/>
              </a:rPr>
              <a:t> schmelz-bunt</a:t>
            </a:r>
            <a:endParaRPr lang="ru-RU" altLang="ru-RU" sz="1400">
              <a:latin typeface="+mn-lt"/>
            </a:endParaRPr>
          </a:p>
        </p:txBody>
      </p:sp>
      <p:sp>
        <p:nvSpPr>
          <p:cNvPr id="28" name="Rectangle 2"/>
          <p:cNvSpPr txBox="1">
            <a:spLocks noChangeArrowheads="1"/>
          </p:cNvSpPr>
          <p:nvPr/>
        </p:nvSpPr>
        <p:spPr bwMode="auto">
          <a:xfrm>
            <a:off x="1186123" y="626364"/>
            <a:ext cx="695273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Bannberscheid</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32"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5805" y="5099734"/>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501" y="5099734"/>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491" y="5102507"/>
            <a:ext cx="8620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599" y="1175099"/>
            <a:ext cx="3737217" cy="2490314"/>
          </a:xfrm>
          <a:prstGeom prst="rect">
            <a:avLst/>
          </a:prstGeom>
        </p:spPr>
      </p:pic>
      <p:pic>
        <p:nvPicPr>
          <p:cNvPr id="3" name="Рисунок 2"/>
          <p:cNvPicPr>
            <a:picLocks noChangeAspect="1"/>
          </p:cNvPicPr>
          <p:nvPr/>
        </p:nvPicPr>
        <p:blipFill rotWithShape="1">
          <a:blip r:embed="rId8" cstate="print">
            <a:extLst>
              <a:ext uri="{28A0092B-C50C-407E-A947-70E740481C1C}">
                <a14:useLocalDpi xmlns:a14="http://schemas.microsoft.com/office/drawing/2010/main" val="0"/>
              </a:ext>
            </a:extLst>
          </a:blip>
          <a:srcRect t="22662" b="10679"/>
          <a:stretch/>
        </p:blipFill>
        <p:spPr>
          <a:xfrm>
            <a:off x="699796" y="1196753"/>
            <a:ext cx="3781718" cy="2448272"/>
          </a:xfrm>
          <a:prstGeom prst="rect">
            <a:avLst/>
          </a:prstGeom>
        </p:spPr>
      </p:pic>
    </p:spTree>
    <p:extLst>
      <p:ext uri="{BB962C8B-B14F-4D97-AF65-F5344CB8AC3E}">
        <p14:creationId xmlns:p14="http://schemas.microsoft.com/office/powerpoint/2010/main" val="1350629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descr="Vogtland_r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1388" y="1318096"/>
            <a:ext cx="1644650" cy="1890712"/>
          </a:xfrm>
          <a:prstGeom prst="rect">
            <a:avLst/>
          </a:prstGeom>
          <a:noFill/>
          <a:extLst>
            <a:ext uri="{909E8E84-426E-40DD-AFC4-6F175D3DCCD1}">
              <a14:hiddenFill xmlns:a14="http://schemas.microsoft.com/office/drawing/2010/main">
                <a:solidFill>
                  <a:srgbClr val="FFFFFF"/>
                </a:solidFill>
              </a14:hiddenFill>
            </a:ext>
          </a:extLst>
        </p:spPr>
      </p:pic>
      <p:pic>
        <p:nvPicPr>
          <p:cNvPr id="256005" name="Picture 5" descr="vogtland_bunt_nf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1475" y="1319683"/>
            <a:ext cx="1720850" cy="1889125"/>
          </a:xfrm>
          <a:prstGeom prst="rect">
            <a:avLst/>
          </a:prstGeom>
          <a:noFill/>
          <a:extLst>
            <a:ext uri="{909E8E84-426E-40DD-AFC4-6F175D3DCCD1}">
              <a14:hiddenFill xmlns:a14="http://schemas.microsoft.com/office/drawing/2010/main">
                <a:solidFill>
                  <a:srgbClr val="FFFFFF"/>
                </a:solidFill>
              </a14:hiddenFill>
            </a:ext>
          </a:extLst>
        </p:spPr>
      </p:pic>
      <p:sp>
        <p:nvSpPr>
          <p:cNvPr id="256017" name="Rectangle 18"/>
          <p:cNvSpPr>
            <a:spLocks noChangeArrowheads="1"/>
          </p:cNvSpPr>
          <p:nvPr/>
        </p:nvSpPr>
        <p:spPr bwMode="auto">
          <a:xfrm>
            <a:off x="4662488" y="3297708"/>
            <a:ext cx="2160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a:latin typeface="+mn-lt"/>
              </a:rPr>
              <a:t>VOGTLAND</a:t>
            </a:r>
            <a:r>
              <a:rPr lang="en-US" altLang="ru-RU" sz="1400">
                <a:latin typeface="+mn-lt"/>
              </a:rPr>
              <a:t> rot </a:t>
            </a:r>
            <a:endParaRPr lang="ru-RU" altLang="ru-RU" sz="1400">
              <a:latin typeface="+mn-lt"/>
            </a:endParaRPr>
          </a:p>
        </p:txBody>
      </p:sp>
      <p:sp>
        <p:nvSpPr>
          <p:cNvPr id="256018" name="Rectangle 18"/>
          <p:cNvSpPr>
            <a:spLocks noChangeArrowheads="1"/>
          </p:cNvSpPr>
          <p:nvPr/>
        </p:nvSpPr>
        <p:spPr bwMode="auto">
          <a:xfrm>
            <a:off x="6642100" y="3297708"/>
            <a:ext cx="2070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VOGTLAND</a:t>
            </a:r>
            <a:r>
              <a:rPr lang="en-US" altLang="ru-RU" sz="1400" dirty="0">
                <a:latin typeface="+mn-lt"/>
              </a:rPr>
              <a:t> bunt</a:t>
            </a:r>
            <a:endParaRPr lang="ru-RU" altLang="ru-RU" sz="1400" dirty="0">
              <a:latin typeface="+mn-lt"/>
            </a:endParaRPr>
          </a:p>
        </p:txBody>
      </p:sp>
      <p:sp>
        <p:nvSpPr>
          <p:cNvPr id="22" name="Rectangle 2"/>
          <p:cNvSpPr txBox="1">
            <a:spLocks noChangeArrowheads="1"/>
          </p:cNvSpPr>
          <p:nvPr/>
        </p:nvSpPr>
        <p:spPr bwMode="auto">
          <a:xfrm>
            <a:off x="1275023" y="629766"/>
            <a:ext cx="695273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Bannberscheid</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21" name="Picture 3" descr="C:\Users\Pustakhod\Desktop\новинки Roben\Calais.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157" y="3835871"/>
            <a:ext cx="1645200" cy="189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6"/>
          <p:cNvSpPr txBox="1">
            <a:spLocks noChangeArrowheads="1"/>
          </p:cNvSpPr>
          <p:nvPr/>
        </p:nvSpPr>
        <p:spPr bwMode="auto">
          <a:xfrm>
            <a:off x="4751388" y="5790091"/>
            <a:ext cx="7056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cs typeface="Arial" panose="020B0604020202020204" pitchFamily="34" charset="0"/>
              </a:rPr>
              <a:t>CALAIS</a:t>
            </a:r>
            <a:endParaRPr lang="ru-RU" altLang="ru-RU" sz="1400" dirty="0">
              <a:cs typeface="Arial" panose="020B0604020202020204" pitchFamily="34" charset="0"/>
            </a:endParaRPr>
          </a:p>
        </p:txBody>
      </p:sp>
      <p:pic>
        <p:nvPicPr>
          <p:cNvPr id="3" name="Рисунок 2">
            <a:extLst>
              <a:ext uri="{FF2B5EF4-FFF2-40B4-BE49-F238E27FC236}">
                <a16:creationId xmlns:a16="http://schemas.microsoft.com/office/drawing/2014/main" id="{EA689662-076B-4938-8B63-4533B68C1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7383" y="3835870"/>
            <a:ext cx="1714941" cy="1889125"/>
          </a:xfrm>
          <a:prstGeom prst="rect">
            <a:avLst/>
          </a:prstGeom>
        </p:spPr>
      </p:pic>
      <p:sp>
        <p:nvSpPr>
          <p:cNvPr id="4" name="Прямоугольник 3">
            <a:extLst>
              <a:ext uri="{FF2B5EF4-FFF2-40B4-BE49-F238E27FC236}">
                <a16:creationId xmlns:a16="http://schemas.microsoft.com/office/drawing/2014/main" id="{A89D2A16-EB4C-4008-BCC6-4209FBAC9E19}"/>
              </a:ext>
            </a:extLst>
          </p:cNvPr>
          <p:cNvSpPr/>
          <p:nvPr/>
        </p:nvSpPr>
        <p:spPr>
          <a:xfrm>
            <a:off x="6669270" y="5811534"/>
            <a:ext cx="1252394" cy="307777"/>
          </a:xfrm>
          <a:prstGeom prst="rect">
            <a:avLst/>
          </a:prstGeom>
        </p:spPr>
        <p:txBody>
          <a:bodyPr wrap="none">
            <a:spAutoFit/>
          </a:bodyPr>
          <a:lstStyle/>
          <a:p>
            <a:r>
              <a:rPr lang="en-US" altLang="ru-RU" sz="1400" b="1" dirty="0">
                <a:cs typeface="Arial" panose="020B0604020202020204" pitchFamily="34" charset="0"/>
              </a:rPr>
              <a:t>CALAIS</a:t>
            </a:r>
            <a:r>
              <a:rPr lang="ru-RU" altLang="ru-RU" sz="1400" b="1" dirty="0">
                <a:cs typeface="Arial" panose="020B0604020202020204" pitchFamily="34" charset="0"/>
              </a:rPr>
              <a:t> </a:t>
            </a:r>
            <a:r>
              <a:rPr lang="en-US" altLang="ru-RU" sz="1400" dirty="0"/>
              <a:t>carbon</a:t>
            </a:r>
            <a:endParaRPr lang="ru-RU" altLang="ru-RU" sz="1400" dirty="0">
              <a:cs typeface="Arial" panose="020B0604020202020204" pitchFamily="34" charset="0"/>
            </a:endParaRPr>
          </a:p>
        </p:txBody>
      </p:sp>
      <p:pic>
        <p:nvPicPr>
          <p:cNvPr id="23" name="Рисунок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0312" y="2536773"/>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D:\OLD_KOMP\ЗАВОДЫ\Roben\разное\Процесс производства плитки\Riemchen-08.jpg">
            <a:extLst>
              <a:ext uri="{FF2B5EF4-FFF2-40B4-BE49-F238E27FC236}">
                <a16:creationId xmlns:a16="http://schemas.microsoft.com/office/drawing/2014/main" id="{DF2D55AE-0A4E-4E7C-8017-389F186BB9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55" r="23564"/>
          <a:stretch/>
        </p:blipFill>
        <p:spPr bwMode="auto">
          <a:xfrm>
            <a:off x="683568" y="1326594"/>
            <a:ext cx="3744416" cy="437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087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bwMode="auto">
          <a:xfrm>
            <a:off x="1232055" y="634969"/>
            <a:ext cx="6952730"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Bannberscheid</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sp>
        <p:nvSpPr>
          <p:cNvPr id="23" name="Rectangle 18">
            <a:extLst>
              <a:ext uri="{FF2B5EF4-FFF2-40B4-BE49-F238E27FC236}">
                <a16:creationId xmlns:a16="http://schemas.microsoft.com/office/drawing/2014/main" id="{8E6CB7E7-ACAC-4762-8B08-F5CBC1C4F08A}"/>
              </a:ext>
            </a:extLst>
          </p:cNvPr>
          <p:cNvSpPr>
            <a:spLocks noChangeArrowheads="1"/>
          </p:cNvSpPr>
          <p:nvPr/>
        </p:nvSpPr>
        <p:spPr bwMode="auto">
          <a:xfrm>
            <a:off x="475035" y="3513138"/>
            <a:ext cx="1890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a:latin typeface="+mn-lt"/>
              </a:rPr>
              <a:t>CHELSEA </a:t>
            </a:r>
            <a:r>
              <a:rPr lang="en-US" altLang="ru-RU" sz="1400">
                <a:latin typeface="+mn-lt"/>
              </a:rPr>
              <a:t> basalt-bunt</a:t>
            </a:r>
            <a:endParaRPr lang="ru-RU" altLang="ru-RU" sz="1400">
              <a:latin typeface="+mn-lt"/>
            </a:endParaRPr>
          </a:p>
        </p:txBody>
      </p:sp>
      <p:pic>
        <p:nvPicPr>
          <p:cNvPr id="24" name="Picture 5">
            <a:extLst>
              <a:ext uri="{FF2B5EF4-FFF2-40B4-BE49-F238E27FC236}">
                <a16:creationId xmlns:a16="http://schemas.microsoft.com/office/drawing/2014/main" id="{37D1B2F4-ECD2-4E67-BBD1-7D54215ABD5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39875"/>
            <a:ext cx="16668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Pustakhod\Desktop\IMG_2958.jpg">
            <a:extLst>
              <a:ext uri="{FF2B5EF4-FFF2-40B4-BE49-F238E27FC236}">
                <a16:creationId xmlns:a16="http://schemas.microsoft.com/office/drawing/2014/main" id="{85E963E8-877A-47F5-9F53-FE0FB0A6FA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5534886"/>
            <a:ext cx="1440160" cy="790795"/>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2781" y="2667304"/>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410389" y="5825886"/>
            <a:ext cx="4236160" cy="369332"/>
          </a:xfrm>
          <a:prstGeom prst="rect">
            <a:avLst/>
          </a:prstGeom>
          <a:noFill/>
        </p:spPr>
        <p:txBody>
          <a:bodyPr wrap="none" rtlCol="0">
            <a:spAutoFit/>
          </a:bodyPr>
          <a:lstStyle/>
          <a:p>
            <a:r>
              <a:rPr lang="ru-RU" dirty="0"/>
              <a:t>УГЛОВОЙ ЭЛЕМЕНТ К КАЖДОЙ МОДЕЛИ!</a:t>
            </a:r>
          </a:p>
        </p:txBody>
      </p:sp>
      <p:pic>
        <p:nvPicPr>
          <p:cNvPr id="11" name="Picture 2" descr="manche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24" y="3946450"/>
            <a:ext cx="1666875" cy="18907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5"/>
          <p:cNvSpPr txBox="1">
            <a:spLocks noChangeArrowheads="1"/>
          </p:cNvSpPr>
          <p:nvPr/>
        </p:nvSpPr>
        <p:spPr bwMode="auto">
          <a:xfrm>
            <a:off x="471185" y="5930284"/>
            <a:ext cx="13509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b="1" dirty="0">
                <a:cs typeface="Arial" panose="020B0604020202020204" pitchFamily="34" charset="0"/>
              </a:rPr>
              <a:t>MANCHESTER</a:t>
            </a:r>
            <a:endParaRPr lang="ru-RU" altLang="ru-RU" sz="1400" b="1" dirty="0">
              <a:cs typeface="Arial" panose="020B0604020202020204" pitchFamily="34" charset="0"/>
            </a:endParaRPr>
          </a:p>
        </p:txBody>
      </p:sp>
      <p:pic>
        <p:nvPicPr>
          <p:cNvPr id="13" name="Рисунок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4887" y="5223603"/>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b="9205"/>
          <a:stretch/>
        </p:blipFill>
        <p:spPr>
          <a:xfrm>
            <a:off x="2568633" y="1539875"/>
            <a:ext cx="6077916" cy="3761333"/>
          </a:xfrm>
          <a:prstGeom prst="rect">
            <a:avLst/>
          </a:prstGeom>
        </p:spPr>
      </p:pic>
    </p:spTree>
    <p:extLst>
      <p:ext uri="{BB962C8B-B14F-4D97-AF65-F5344CB8AC3E}">
        <p14:creationId xmlns:p14="http://schemas.microsoft.com/office/powerpoint/2010/main" val="2116363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1691680" y="623888"/>
            <a:ext cx="7128792" cy="500063"/>
          </a:xfrm>
          <a:prstGeom prst="rect">
            <a:avLst/>
          </a:prstGeom>
          <a:noFill/>
          <a:ln w="9525">
            <a:noFill/>
            <a:miter lim="800000"/>
            <a:headEnd/>
            <a:tailEnd/>
          </a:ln>
        </p:spPr>
        <p:txBody>
          <a:bodyPr tIns="0" bIns="0" anchor="ctr"/>
          <a:lstStyle/>
          <a:p>
            <a:pPr eaLnBrk="0" hangingPunct="0">
              <a:defRPr/>
            </a:pPr>
            <a:r>
              <a:rPr lang="ru-RU" sz="1200" b="1" dirty="0">
                <a:latin typeface="Arial" charset="0"/>
              </a:rPr>
              <a:t>Реализованные объекты из клинкерной плитки </a:t>
            </a:r>
            <a:r>
              <a:rPr lang="en-US" sz="1200" b="1" dirty="0">
                <a:latin typeface="Arial"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ru-RU" sz="1200" b="1" dirty="0">
                <a:latin typeface="Arial" charset="0"/>
              </a:rPr>
              <a:t> </a:t>
            </a:r>
            <a:endParaRPr lang="ru-RU" sz="1200" b="1" kern="0" dirty="0">
              <a:latin typeface="+mj-lt"/>
              <a:ea typeface="+mj-ea"/>
              <a:cs typeface="+mj-cs"/>
            </a:endParaRPr>
          </a:p>
        </p:txBody>
      </p:sp>
      <p:pic>
        <p:nvPicPr>
          <p:cNvPr id="17" name="Picture 9" descr="D:\OLD_KOMP\ЗАВОДЫ\Roben\0_ФОТОБАНК\ОБЪЕКТЫ\moorbrand_torf_bunt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789040"/>
            <a:ext cx="36703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D:\OLD_KOMP\ЗАВОДЫ\Roben\Для дилеров\плитка\FILSUM\objects_b\filsum_vulcan_bunt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723" y="1124744"/>
            <a:ext cx="3673717" cy="244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OLD_KOMP\ЗАВОДЫ\Roben\Для дилеров\плитка\MANCHESTER\MANCHES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156" y="3789113"/>
            <a:ext cx="3670284" cy="244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OLD_KOMP\ЗАВОДЫ\Roben\0_ФОТОБАНК ROBEN\ОБЪЕКТЫ\montblanc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960" y="1125363"/>
            <a:ext cx="3672000"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7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descr="manus_tong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274400"/>
            <a:ext cx="1515341" cy="1718829"/>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manus_banda_carb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274400"/>
            <a:ext cx="1515341" cy="1718830"/>
          </a:xfrm>
          <a:prstGeom prst="rect">
            <a:avLst/>
          </a:prstGeom>
          <a:noFill/>
          <a:extLst>
            <a:ext uri="{909E8E84-426E-40DD-AFC4-6F175D3DCCD1}">
              <a14:hiddenFill xmlns:a14="http://schemas.microsoft.com/office/drawing/2010/main">
                <a:solidFill>
                  <a:srgbClr val="FFFFFF"/>
                </a:solidFill>
              </a14:hiddenFill>
            </a:ext>
          </a:extLst>
        </p:spPr>
      </p:pic>
      <p:pic>
        <p:nvPicPr>
          <p:cNvPr id="257031" name="Picture 7" descr="manus_ban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120" y="1274400"/>
            <a:ext cx="1515341" cy="1718829"/>
          </a:xfrm>
          <a:prstGeom prst="rect">
            <a:avLst/>
          </a:prstGeom>
          <a:noFill/>
          <a:extLst>
            <a:ext uri="{909E8E84-426E-40DD-AFC4-6F175D3DCCD1}">
              <a14:hiddenFill xmlns:a14="http://schemas.microsoft.com/office/drawing/2010/main">
                <a:solidFill>
                  <a:srgbClr val="FFFFFF"/>
                </a:solidFill>
              </a14:hiddenFill>
            </a:ext>
          </a:extLst>
        </p:spPr>
      </p:pic>
      <p:sp>
        <p:nvSpPr>
          <p:cNvPr id="257036" name="Rectangle 18"/>
          <p:cNvSpPr>
            <a:spLocks noChangeArrowheads="1"/>
          </p:cNvSpPr>
          <p:nvPr/>
        </p:nvSpPr>
        <p:spPr bwMode="auto">
          <a:xfrm>
            <a:off x="467544" y="3107322"/>
            <a:ext cx="2071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MANUS</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banda</a:t>
            </a:r>
            <a:endParaRPr lang="en-US" altLang="ru-RU" sz="1400" dirty="0">
              <a:latin typeface="+mn-lt"/>
              <a:cs typeface="Arial" panose="020B0604020202020204" pitchFamily="34" charset="0"/>
            </a:endParaRPr>
          </a:p>
        </p:txBody>
      </p:sp>
      <p:sp>
        <p:nvSpPr>
          <p:cNvPr id="257039" name="Rectangle 18"/>
          <p:cNvSpPr>
            <a:spLocks noChangeArrowheads="1"/>
          </p:cNvSpPr>
          <p:nvPr/>
        </p:nvSpPr>
        <p:spPr bwMode="auto">
          <a:xfrm>
            <a:off x="3779912" y="3140968"/>
            <a:ext cx="216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MANUS</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tonga</a:t>
            </a:r>
            <a:endParaRPr lang="ru-RU" altLang="ru-RU" sz="1400" dirty="0">
              <a:latin typeface="+mn-lt"/>
              <a:cs typeface="Arial" panose="020B0604020202020204" pitchFamily="34" charset="0"/>
            </a:endParaRPr>
          </a:p>
        </p:txBody>
      </p:sp>
      <p:sp>
        <p:nvSpPr>
          <p:cNvPr id="257040" name="Rectangle 18"/>
          <p:cNvSpPr>
            <a:spLocks noChangeArrowheads="1"/>
          </p:cNvSpPr>
          <p:nvPr/>
        </p:nvSpPr>
        <p:spPr bwMode="auto">
          <a:xfrm>
            <a:off x="5436096" y="3140968"/>
            <a:ext cx="216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MANUS</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tonga</a:t>
            </a:r>
            <a:r>
              <a:rPr lang="en-US" altLang="ru-RU" sz="1400" dirty="0">
                <a:latin typeface="+mn-lt"/>
                <a:cs typeface="Arial" panose="020B0604020202020204" pitchFamily="34" charset="0"/>
              </a:rPr>
              <a:t> carbon</a:t>
            </a:r>
            <a:endParaRPr lang="ru-RU" altLang="ru-RU" sz="1400" dirty="0">
              <a:latin typeface="+mn-lt"/>
              <a:cs typeface="Arial" panose="020B0604020202020204" pitchFamily="34" charset="0"/>
            </a:endParaRPr>
          </a:p>
        </p:txBody>
      </p:sp>
      <p:sp>
        <p:nvSpPr>
          <p:cNvPr id="257041" name="Rectangle 18"/>
          <p:cNvSpPr>
            <a:spLocks noChangeArrowheads="1"/>
          </p:cNvSpPr>
          <p:nvPr/>
        </p:nvSpPr>
        <p:spPr bwMode="auto">
          <a:xfrm>
            <a:off x="2068265" y="3140968"/>
            <a:ext cx="2071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MANUS</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banda</a:t>
            </a:r>
            <a:r>
              <a:rPr lang="en-US" altLang="ru-RU" sz="1400" dirty="0">
                <a:latin typeface="+mn-lt"/>
                <a:cs typeface="Arial" panose="020B0604020202020204" pitchFamily="34" charset="0"/>
              </a:rPr>
              <a:t> carbon</a:t>
            </a:r>
            <a:endParaRPr lang="ru-RU" altLang="ru-RU" sz="1400" dirty="0">
              <a:latin typeface="+mn-lt"/>
              <a:cs typeface="Arial" panose="020B0604020202020204" pitchFamily="34" charset="0"/>
            </a:endParaRPr>
          </a:p>
        </p:txBody>
      </p:sp>
      <p:sp>
        <p:nvSpPr>
          <p:cNvPr id="257043" name="Rectangle 18"/>
          <p:cNvSpPr>
            <a:spLocks noChangeArrowheads="1"/>
          </p:cNvSpPr>
          <p:nvPr/>
        </p:nvSpPr>
        <p:spPr bwMode="auto">
          <a:xfrm>
            <a:off x="5562600" y="4959350"/>
            <a:ext cx="2070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600"/>
          </a:p>
          <a:p>
            <a:pPr eaLnBrk="1" hangingPunct="1"/>
            <a:endParaRPr lang="ru-RU" altLang="ru-RU" sz="1600"/>
          </a:p>
        </p:txBody>
      </p:sp>
      <p:sp>
        <p:nvSpPr>
          <p:cNvPr id="257044" name="Rectangle 18"/>
          <p:cNvSpPr>
            <a:spLocks noChangeArrowheads="1"/>
          </p:cNvSpPr>
          <p:nvPr/>
        </p:nvSpPr>
        <p:spPr bwMode="auto">
          <a:xfrm>
            <a:off x="6281738" y="4149725"/>
            <a:ext cx="2070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600"/>
          </a:p>
          <a:p>
            <a:pPr eaLnBrk="1" hangingPunct="1"/>
            <a:endParaRPr lang="ru-RU" altLang="ru-RU" sz="1600"/>
          </a:p>
        </p:txBody>
      </p:sp>
      <p:sp>
        <p:nvSpPr>
          <p:cNvPr id="257047" name="Rectangle 18"/>
          <p:cNvSpPr>
            <a:spLocks noChangeArrowheads="1"/>
          </p:cNvSpPr>
          <p:nvPr/>
        </p:nvSpPr>
        <p:spPr bwMode="auto">
          <a:xfrm>
            <a:off x="3761407" y="5670629"/>
            <a:ext cx="18907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MANUS</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kyra</a:t>
            </a:r>
            <a:r>
              <a:rPr lang="en-US" altLang="ru-RU" sz="1400" dirty="0">
                <a:latin typeface="+mn-lt"/>
                <a:cs typeface="Arial" panose="020B0604020202020204" pitchFamily="34" charset="0"/>
              </a:rPr>
              <a:t> carbon</a:t>
            </a:r>
            <a:endParaRPr lang="ru-RU" altLang="ru-RU" sz="1400" dirty="0">
              <a:latin typeface="+mn-lt"/>
              <a:cs typeface="Arial" panose="020B0604020202020204" pitchFamily="34" charset="0"/>
            </a:endParaRPr>
          </a:p>
        </p:txBody>
      </p:sp>
      <p:sp>
        <p:nvSpPr>
          <p:cNvPr id="257048" name="Rectangle 18"/>
          <p:cNvSpPr>
            <a:spLocks noChangeArrowheads="1"/>
          </p:cNvSpPr>
          <p:nvPr/>
        </p:nvSpPr>
        <p:spPr bwMode="auto">
          <a:xfrm>
            <a:off x="5436096" y="5670629"/>
            <a:ext cx="1620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MANUS</a:t>
            </a:r>
            <a:r>
              <a:rPr lang="en-US" altLang="ru-RU" sz="1400" dirty="0">
                <a:latin typeface="+mn-lt"/>
                <a:cs typeface="Arial" panose="020B0604020202020204" pitchFamily="34" charset="0"/>
              </a:rPr>
              <a:t> java carbon</a:t>
            </a:r>
            <a:endParaRPr lang="ru-RU" altLang="ru-RU" sz="1400" dirty="0">
              <a:latin typeface="+mn-lt"/>
              <a:cs typeface="Arial" panose="020B0604020202020204" pitchFamily="34" charset="0"/>
            </a:endParaRPr>
          </a:p>
        </p:txBody>
      </p:sp>
      <p:pic>
        <p:nvPicPr>
          <p:cNvPr id="257049" name="Picture 25" descr="manus_kyra_carb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3790629"/>
            <a:ext cx="1515341" cy="1720273"/>
          </a:xfrm>
          <a:prstGeom prst="rect">
            <a:avLst/>
          </a:prstGeom>
          <a:noFill/>
          <a:extLst>
            <a:ext uri="{909E8E84-426E-40DD-AFC4-6F175D3DCCD1}">
              <a14:hiddenFill xmlns:a14="http://schemas.microsoft.com/office/drawing/2010/main">
                <a:solidFill>
                  <a:srgbClr val="FFFFFF"/>
                </a:solidFill>
              </a14:hiddenFill>
            </a:ext>
          </a:extLst>
        </p:spPr>
      </p:pic>
      <p:pic>
        <p:nvPicPr>
          <p:cNvPr id="257050" name="Picture 26" descr="manus-java-carb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3795934"/>
            <a:ext cx="1515600" cy="17211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anus_salina_carb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4000" y="1274400"/>
            <a:ext cx="1515341" cy="17188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manus-samo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0833" y="3789040"/>
            <a:ext cx="1515341" cy="17202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18"/>
          <p:cNvSpPr>
            <a:spLocks noChangeArrowheads="1"/>
          </p:cNvSpPr>
          <p:nvPr/>
        </p:nvSpPr>
        <p:spPr bwMode="auto">
          <a:xfrm>
            <a:off x="7092280" y="5674499"/>
            <a:ext cx="2071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MANUS</a:t>
            </a:r>
            <a:r>
              <a:rPr lang="en-US" altLang="ru-RU" sz="1400" dirty="0">
                <a:latin typeface="+mn-lt"/>
              </a:rPr>
              <a:t> </a:t>
            </a:r>
            <a:r>
              <a:rPr lang="en-US" altLang="ru-RU" sz="1400" dirty="0" err="1">
                <a:latin typeface="+mn-lt"/>
              </a:rPr>
              <a:t>samoa</a:t>
            </a:r>
            <a:endParaRPr lang="en-US" altLang="ru-RU" sz="1400" dirty="0">
              <a:latin typeface="+mn-lt"/>
            </a:endParaRPr>
          </a:p>
        </p:txBody>
      </p:sp>
      <p:sp>
        <p:nvSpPr>
          <p:cNvPr id="36" name="Rectangle 18"/>
          <p:cNvSpPr>
            <a:spLocks noChangeArrowheads="1"/>
          </p:cNvSpPr>
          <p:nvPr/>
        </p:nvSpPr>
        <p:spPr bwMode="auto">
          <a:xfrm>
            <a:off x="7092280" y="3140968"/>
            <a:ext cx="2071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MANUS</a:t>
            </a:r>
            <a:r>
              <a:rPr lang="en-US" altLang="ru-RU" sz="1400" dirty="0">
                <a:latin typeface="+mn-lt"/>
              </a:rPr>
              <a:t> </a:t>
            </a:r>
            <a:r>
              <a:rPr lang="en-US" altLang="ru-RU" sz="1400" dirty="0" err="1">
                <a:latin typeface="+mn-lt"/>
              </a:rPr>
              <a:t>salina</a:t>
            </a:r>
            <a:r>
              <a:rPr lang="en-US" altLang="ru-RU" sz="1400" dirty="0">
                <a:latin typeface="+mn-lt"/>
              </a:rPr>
              <a:t> carbon</a:t>
            </a:r>
            <a:endParaRPr lang="ru-RU" altLang="ru-RU" sz="1400" dirty="0">
              <a:latin typeface="+mn-lt"/>
            </a:endParaRPr>
          </a:p>
        </p:txBody>
      </p:sp>
      <p:sp>
        <p:nvSpPr>
          <p:cNvPr id="28" name="Rectangle 2"/>
          <p:cNvSpPr txBox="1">
            <a:spLocks noChangeArrowheads="1"/>
          </p:cNvSpPr>
          <p:nvPr/>
        </p:nvSpPr>
        <p:spPr bwMode="auto">
          <a:xfrm>
            <a:off x="2100872" y="616866"/>
            <a:ext cx="7312075" cy="500063"/>
          </a:xfrm>
          <a:prstGeom prst="rect">
            <a:avLst/>
          </a:prstGeom>
          <a:noFill/>
          <a:ln w="9525">
            <a:noFill/>
            <a:miter lim="800000"/>
            <a:headEnd/>
            <a:tailEnd/>
          </a:ln>
        </p:spPr>
        <p:txBody>
          <a:bodyPr tIns="0" bIns="0" anchor="ctr"/>
          <a:lstStyle/>
          <a:p>
            <a:pPr eaLnBrk="0" hangingPunct="0">
              <a:lnSpc>
                <a:spcPct val="150000"/>
              </a:lnSpc>
              <a:defRPr/>
            </a:pPr>
            <a:r>
              <a:rPr lang="ru-RU" altLang="ru-RU" sz="1200" b="1" dirty="0">
                <a:latin typeface="Arial" panose="020B0604020202020204" pitchFamily="34" charset="0"/>
                <a:cs typeface="Arial" panose="020B0604020202020204" pitchFamily="34" charset="0"/>
              </a:rPr>
              <a:t>Клинкерная плитка коллекция </a:t>
            </a:r>
            <a:r>
              <a:rPr lang="en-US" altLang="ru-RU" sz="1200" b="1" dirty="0">
                <a:latin typeface="Arial" panose="020B0604020202020204" pitchFamily="34" charset="0"/>
                <a:cs typeface="Arial" panose="020B0604020202020204" pitchFamily="34" charset="0"/>
              </a:rPr>
              <a:t>MANUS</a:t>
            </a:r>
            <a:r>
              <a:rPr lang="ru-RU" altLang="ru-RU" sz="1200" b="1" dirty="0">
                <a:latin typeface="Arial" panose="020B0604020202020204" pitchFamily="34" charset="0"/>
                <a:cs typeface="Arial" panose="020B0604020202020204" pitchFamily="34" charset="0"/>
              </a:rPr>
              <a:t>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 </a:t>
            </a:r>
            <a:endParaRPr lang="ru-MO" altLang="ru-RU" sz="1200" b="1"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2081CE32-7E1C-4B66-9B9C-A4F0AA881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3" y="1274400"/>
            <a:ext cx="1507655" cy="1708687"/>
          </a:xfrm>
          <a:prstGeom prst="rect">
            <a:avLst/>
          </a:prstGeom>
        </p:spPr>
      </p:pic>
      <p:pic>
        <p:nvPicPr>
          <p:cNvPr id="43"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6066" y="2364551"/>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4090" y="2352780"/>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1262" y="2352779"/>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6176" y="2352780"/>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3943" y="2352779"/>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6825" y="4831358"/>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41739" y="4831359"/>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19506" y="4831358"/>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rotWithShape="1">
          <a:blip r:embed="rId11" cstate="print">
            <a:extLst>
              <a:ext uri="{28A0092B-C50C-407E-A947-70E740481C1C}">
                <a14:useLocalDpi xmlns:a14="http://schemas.microsoft.com/office/drawing/2010/main" val="0"/>
              </a:ext>
            </a:extLst>
          </a:blip>
          <a:srcRect b="11233"/>
          <a:stretch/>
        </p:blipFill>
        <p:spPr>
          <a:xfrm>
            <a:off x="536120" y="3795934"/>
            <a:ext cx="3170003" cy="2106925"/>
          </a:xfrm>
          <a:prstGeom prst="rect">
            <a:avLst/>
          </a:prstGeom>
        </p:spPr>
      </p:pic>
    </p:spTree>
    <p:extLst>
      <p:ext uri="{BB962C8B-B14F-4D97-AF65-F5344CB8AC3E}">
        <p14:creationId xmlns:p14="http://schemas.microsoft.com/office/powerpoint/2010/main" val="389612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BE78BEC-75C5-4FFC-8B4B-5F47ACCE456E}"/>
              </a:ext>
            </a:extLst>
          </p:cNvPr>
          <p:cNvSpPr txBox="1">
            <a:spLocks noChangeArrowheads="1"/>
          </p:cNvSpPr>
          <p:nvPr/>
        </p:nvSpPr>
        <p:spPr bwMode="auto">
          <a:xfrm>
            <a:off x="1475656" y="638175"/>
            <a:ext cx="7481863" cy="377825"/>
          </a:xfrm>
          <a:prstGeom prst="rect">
            <a:avLst/>
          </a:prstGeom>
          <a:noFill/>
          <a:ln w="9525">
            <a:noFill/>
            <a:miter lim="800000"/>
            <a:headEnd/>
            <a:tailEnd/>
          </a:ln>
        </p:spPr>
        <p:txBody>
          <a:bodyPr tIns="0" bIns="0" anchor="ctr"/>
          <a:lstStyle/>
          <a:p>
            <a:pPr>
              <a:lnSpc>
                <a:spcPct val="150000"/>
              </a:lnSpc>
              <a:defRPr/>
            </a:pPr>
            <a:r>
              <a:rPr lang="ru-RU" altLang="ru-RU" sz="1400" b="1" dirty="0"/>
              <a:t>Компания R</a:t>
            </a:r>
            <a:r>
              <a:rPr lang="en-US" altLang="ru-RU" sz="1400" b="1" dirty="0">
                <a:cs typeface="Arial" charset="0"/>
              </a:rPr>
              <a:t>Ő</a:t>
            </a:r>
            <a:r>
              <a:rPr lang="ru-RU" altLang="ru-RU" sz="1400" b="1" dirty="0"/>
              <a:t>BEN. Заводы в Германии и производственная программа.</a:t>
            </a:r>
            <a:endParaRPr lang="ru-RU" sz="1400" b="1" kern="0" dirty="0">
              <a:ea typeface="+mj-ea"/>
              <a:cs typeface="+mj-cs"/>
            </a:endParaRPr>
          </a:p>
        </p:txBody>
      </p:sp>
      <p:sp>
        <p:nvSpPr>
          <p:cNvPr id="8195" name="TextBox 1">
            <a:extLst>
              <a:ext uri="{FF2B5EF4-FFF2-40B4-BE49-F238E27FC236}">
                <a16:creationId xmlns:a16="http://schemas.microsoft.com/office/drawing/2014/main" id="{CC8FF2DF-4D43-4887-8258-4D284E65C9EC}"/>
              </a:ext>
            </a:extLst>
          </p:cNvPr>
          <p:cNvSpPr txBox="1">
            <a:spLocks noChangeArrowheads="1"/>
          </p:cNvSpPr>
          <p:nvPr/>
        </p:nvSpPr>
        <p:spPr bwMode="auto">
          <a:xfrm>
            <a:off x="4705350" y="1556792"/>
            <a:ext cx="3943350" cy="382092"/>
          </a:xfrm>
          <a:prstGeom prst="rect">
            <a:avLst/>
          </a:prstGeom>
          <a:gradFill rotWithShape="1">
            <a:gsLst>
              <a:gs pos="0">
                <a:srgbClr val="D8DFE2"/>
              </a:gs>
              <a:gs pos="50000">
                <a:srgbClr val="E6EAEC"/>
              </a:gs>
              <a:gs pos="100000">
                <a:srgbClr val="F2F4F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de-DE" altLang="ru-RU" sz="1400" b="1" dirty="0" err="1">
                <a:solidFill>
                  <a:schemeClr val="tx1"/>
                </a:solidFill>
                <a:latin typeface="+mn-lt"/>
              </a:rPr>
              <a:t>Schweinebrück</a:t>
            </a:r>
            <a:r>
              <a:rPr lang="ru-RU" altLang="ru-RU" sz="1400" b="1" dirty="0">
                <a:solidFill>
                  <a:schemeClr val="tx1"/>
                </a:solidFill>
                <a:latin typeface="+mn-lt"/>
              </a:rPr>
              <a:t>, </a:t>
            </a:r>
            <a:r>
              <a:rPr lang="de-DE" altLang="ru-RU" sz="1400" b="1" dirty="0">
                <a:solidFill>
                  <a:schemeClr val="tx1"/>
                </a:solidFill>
                <a:latin typeface="+mn-lt"/>
              </a:rPr>
              <a:t>Querenstede</a:t>
            </a:r>
            <a:endParaRPr lang="ru-RU" altLang="ru-RU" sz="1400" dirty="0">
              <a:solidFill>
                <a:schemeClr val="tx1"/>
              </a:solidFill>
              <a:latin typeface="+mn-lt"/>
            </a:endParaRPr>
          </a:p>
        </p:txBody>
      </p:sp>
      <p:sp>
        <p:nvSpPr>
          <p:cNvPr id="8196" name="Прямоугольник 2">
            <a:extLst>
              <a:ext uri="{FF2B5EF4-FFF2-40B4-BE49-F238E27FC236}">
                <a16:creationId xmlns:a16="http://schemas.microsoft.com/office/drawing/2014/main" id="{FB743A84-94A3-4D0F-81FA-E095598D6E02}"/>
              </a:ext>
            </a:extLst>
          </p:cNvPr>
          <p:cNvSpPr>
            <a:spLocks noChangeArrowheads="1"/>
          </p:cNvSpPr>
          <p:nvPr/>
        </p:nvSpPr>
        <p:spPr bwMode="auto">
          <a:xfrm>
            <a:off x="4657499" y="2038062"/>
            <a:ext cx="3429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 typeface="Arial" panose="020B0604020202020204" pitchFamily="34" charset="0"/>
              <a:buChar char="•"/>
              <a:defRPr/>
            </a:pPr>
            <a:r>
              <a:rPr lang="ru-RU" altLang="ru-RU" sz="1400" dirty="0">
                <a:solidFill>
                  <a:schemeClr val="tx1"/>
                </a:solidFill>
                <a:latin typeface="+mn-lt"/>
              </a:rPr>
              <a:t>клинкерный кирпич</a:t>
            </a:r>
          </a:p>
          <a:p>
            <a:pPr eaLnBrk="1" hangingPunct="1">
              <a:spcBef>
                <a:spcPct val="0"/>
              </a:spcBef>
              <a:buClrTx/>
              <a:buFont typeface="Arial" panose="020B0604020202020204" pitchFamily="34" charset="0"/>
              <a:buChar char="•"/>
              <a:defRPr/>
            </a:pPr>
            <a:r>
              <a:rPr lang="ru-RU" altLang="ru-RU" sz="1400" dirty="0">
                <a:solidFill>
                  <a:schemeClr val="tx1"/>
                </a:solidFill>
                <a:latin typeface="+mn-lt"/>
              </a:rPr>
              <a:t>кирпич ручной формовки</a:t>
            </a:r>
          </a:p>
          <a:p>
            <a:pPr eaLnBrk="1" hangingPunct="1">
              <a:spcBef>
                <a:spcPct val="0"/>
              </a:spcBef>
              <a:buClrTx/>
              <a:buFont typeface="Arial" panose="020B0604020202020204" pitchFamily="34" charset="0"/>
              <a:buChar char="•"/>
              <a:defRPr/>
            </a:pPr>
            <a:r>
              <a:rPr lang="ru-RU" altLang="ru-RU" sz="1400" dirty="0">
                <a:solidFill>
                  <a:schemeClr val="tx1"/>
                </a:solidFill>
                <a:latin typeface="+mn-lt"/>
              </a:rPr>
              <a:t>облицовочная плитка</a:t>
            </a:r>
          </a:p>
          <a:p>
            <a:pPr eaLnBrk="1" hangingPunct="1">
              <a:spcBef>
                <a:spcPct val="0"/>
              </a:spcBef>
              <a:buClrTx/>
              <a:buFont typeface="Arial" panose="020B0604020202020204" pitchFamily="34" charset="0"/>
              <a:buChar char="•"/>
              <a:defRPr/>
            </a:pPr>
            <a:r>
              <a:rPr lang="ru-RU" altLang="ru-RU" sz="1400" dirty="0">
                <a:solidFill>
                  <a:schemeClr val="tx1"/>
                </a:solidFill>
                <a:latin typeface="+mn-lt"/>
              </a:rPr>
              <a:t>напольная керамика</a:t>
            </a:r>
          </a:p>
          <a:p>
            <a:pPr eaLnBrk="1" hangingPunct="1">
              <a:spcBef>
                <a:spcPct val="0"/>
              </a:spcBef>
              <a:buClrTx/>
              <a:buFont typeface="Arial" panose="020B0604020202020204" pitchFamily="34" charset="0"/>
              <a:buChar char="•"/>
              <a:defRPr/>
            </a:pPr>
            <a:r>
              <a:rPr lang="ru-RU" altLang="ru-RU" sz="1400" dirty="0">
                <a:solidFill>
                  <a:schemeClr val="tx1"/>
                </a:solidFill>
                <a:latin typeface="+mn-lt"/>
              </a:rPr>
              <a:t>готовые комбинированные элементы                              (подоконники, бордюры, и т.п.)</a:t>
            </a:r>
          </a:p>
        </p:txBody>
      </p:sp>
      <p:sp>
        <p:nvSpPr>
          <p:cNvPr id="11" name="Rechteck 13">
            <a:extLst>
              <a:ext uri="{FF2B5EF4-FFF2-40B4-BE49-F238E27FC236}">
                <a16:creationId xmlns:a16="http://schemas.microsoft.com/office/drawing/2014/main" id="{C13F661C-80A2-414F-88BF-A9E32FEB3AE1}"/>
              </a:ext>
            </a:extLst>
          </p:cNvPr>
          <p:cNvSpPr/>
          <p:nvPr/>
        </p:nvSpPr>
        <p:spPr>
          <a:xfrm>
            <a:off x="4706938" y="3900736"/>
            <a:ext cx="3968750" cy="254000"/>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400"/>
          </a:p>
        </p:txBody>
      </p:sp>
      <p:sp>
        <p:nvSpPr>
          <p:cNvPr id="8198" name="TextBox 11">
            <a:extLst>
              <a:ext uri="{FF2B5EF4-FFF2-40B4-BE49-F238E27FC236}">
                <a16:creationId xmlns:a16="http://schemas.microsoft.com/office/drawing/2014/main" id="{2CD06A9A-5CD4-475D-8BDE-C447D6580752}"/>
              </a:ext>
            </a:extLst>
          </p:cNvPr>
          <p:cNvSpPr txBox="1">
            <a:spLocks noChangeArrowheads="1"/>
          </p:cNvSpPr>
          <p:nvPr/>
        </p:nvSpPr>
        <p:spPr bwMode="auto">
          <a:xfrm>
            <a:off x="4706938" y="3861048"/>
            <a:ext cx="1288558" cy="38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de-DE" altLang="ru-RU" sz="1400" b="1">
                <a:solidFill>
                  <a:schemeClr val="tx1"/>
                </a:solidFill>
                <a:latin typeface="+mn-lt"/>
              </a:rPr>
              <a:t>Bannberscheid</a:t>
            </a:r>
            <a:endParaRPr lang="ru-RU" altLang="ru-RU" sz="1400">
              <a:solidFill>
                <a:schemeClr val="tx1"/>
              </a:solidFill>
              <a:latin typeface="+mn-lt"/>
            </a:endParaRPr>
          </a:p>
        </p:txBody>
      </p:sp>
      <p:sp>
        <p:nvSpPr>
          <p:cNvPr id="8199" name="Прямоугольник 12">
            <a:extLst>
              <a:ext uri="{FF2B5EF4-FFF2-40B4-BE49-F238E27FC236}">
                <a16:creationId xmlns:a16="http://schemas.microsoft.com/office/drawing/2014/main" id="{64F8D2FE-4F72-49A3-AE5C-E7BE6D62EF6C}"/>
              </a:ext>
            </a:extLst>
          </p:cNvPr>
          <p:cNvSpPr>
            <a:spLocks noChangeArrowheads="1"/>
          </p:cNvSpPr>
          <p:nvPr/>
        </p:nvSpPr>
        <p:spPr bwMode="auto">
          <a:xfrm>
            <a:off x="4652963" y="415791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 typeface="Arial" panose="020B0604020202020204" pitchFamily="34" charset="0"/>
              <a:buChar char="•"/>
              <a:defRPr/>
            </a:pPr>
            <a:r>
              <a:rPr lang="ru-RU" altLang="ru-RU" sz="1400">
                <a:solidFill>
                  <a:schemeClr val="tx1"/>
                </a:solidFill>
                <a:latin typeface="+mn-lt"/>
              </a:rPr>
              <a:t>клинкерный кирпич</a:t>
            </a:r>
          </a:p>
          <a:p>
            <a:pPr eaLnBrk="1" hangingPunct="1">
              <a:spcBef>
                <a:spcPct val="0"/>
              </a:spcBef>
              <a:buClrTx/>
              <a:buFont typeface="Arial" panose="020B0604020202020204" pitchFamily="34" charset="0"/>
              <a:buChar char="•"/>
              <a:defRPr/>
            </a:pPr>
            <a:r>
              <a:rPr lang="ru-RU" altLang="ru-RU" sz="1400">
                <a:solidFill>
                  <a:schemeClr val="tx1"/>
                </a:solidFill>
                <a:latin typeface="+mn-lt"/>
              </a:rPr>
              <a:t>облицовочная плитка</a:t>
            </a:r>
          </a:p>
        </p:txBody>
      </p:sp>
      <p:sp>
        <p:nvSpPr>
          <p:cNvPr id="14" name="Rechteck 13">
            <a:extLst>
              <a:ext uri="{FF2B5EF4-FFF2-40B4-BE49-F238E27FC236}">
                <a16:creationId xmlns:a16="http://schemas.microsoft.com/office/drawing/2014/main" id="{941E096A-7A98-4CB0-AA2B-12386891633E}"/>
              </a:ext>
            </a:extLst>
          </p:cNvPr>
          <p:cNvSpPr/>
          <p:nvPr/>
        </p:nvSpPr>
        <p:spPr>
          <a:xfrm>
            <a:off x="4706938" y="5484912"/>
            <a:ext cx="3968750" cy="255587"/>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400"/>
          </a:p>
        </p:txBody>
      </p:sp>
      <p:sp>
        <p:nvSpPr>
          <p:cNvPr id="8201" name="TextBox 14">
            <a:extLst>
              <a:ext uri="{FF2B5EF4-FFF2-40B4-BE49-F238E27FC236}">
                <a16:creationId xmlns:a16="http://schemas.microsoft.com/office/drawing/2014/main" id="{1A0D7CF6-2D38-45D4-9799-BF9DCAC96012}"/>
              </a:ext>
            </a:extLst>
          </p:cNvPr>
          <p:cNvSpPr txBox="1">
            <a:spLocks noChangeArrowheads="1"/>
          </p:cNvSpPr>
          <p:nvPr/>
        </p:nvSpPr>
        <p:spPr bwMode="auto">
          <a:xfrm>
            <a:off x="4705350" y="5445224"/>
            <a:ext cx="801373" cy="38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de-DE" altLang="ru-RU" sz="1400" b="1">
                <a:solidFill>
                  <a:schemeClr val="tx1"/>
                </a:solidFill>
                <a:latin typeface="+mn-lt"/>
              </a:rPr>
              <a:t>Brüggen</a:t>
            </a:r>
            <a:endParaRPr lang="ru-RU" altLang="ru-RU" sz="1400">
              <a:solidFill>
                <a:schemeClr val="tx1"/>
              </a:solidFill>
              <a:latin typeface="+mn-lt"/>
            </a:endParaRPr>
          </a:p>
        </p:txBody>
      </p:sp>
      <p:sp>
        <p:nvSpPr>
          <p:cNvPr id="8202" name="Прямоугольник 16">
            <a:extLst>
              <a:ext uri="{FF2B5EF4-FFF2-40B4-BE49-F238E27FC236}">
                <a16:creationId xmlns:a16="http://schemas.microsoft.com/office/drawing/2014/main" id="{27FB386B-788B-4894-A2C5-A60BA91E0F71}"/>
              </a:ext>
            </a:extLst>
          </p:cNvPr>
          <p:cNvSpPr>
            <a:spLocks noChangeArrowheads="1"/>
          </p:cNvSpPr>
          <p:nvPr/>
        </p:nvSpPr>
        <p:spPr bwMode="auto">
          <a:xfrm>
            <a:off x="4652963" y="5740499"/>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 typeface="Arial" panose="020B0604020202020204" pitchFamily="34" charset="0"/>
              <a:buChar char="•"/>
              <a:defRPr/>
            </a:pPr>
            <a:r>
              <a:rPr lang="ru-RU" altLang="ru-RU" sz="1400">
                <a:solidFill>
                  <a:schemeClr val="tx1"/>
                </a:solidFill>
                <a:latin typeface="+mn-lt"/>
              </a:rPr>
              <a:t>керамическая черепица</a:t>
            </a:r>
          </a:p>
        </p:txBody>
      </p:sp>
      <p:pic>
        <p:nvPicPr>
          <p:cNvPr id="8203" name="Рисунок 1">
            <a:extLst>
              <a:ext uri="{FF2B5EF4-FFF2-40B4-BE49-F238E27FC236}">
                <a16:creationId xmlns:a16="http://schemas.microsoft.com/office/drawing/2014/main" id="{7EA03851-055E-48F0-B872-B7A339AA8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1233488"/>
            <a:ext cx="3630612"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1187624" y="623640"/>
            <a:ext cx="7344816" cy="500063"/>
          </a:xfrm>
          <a:prstGeom prst="rect">
            <a:avLst/>
          </a:prstGeom>
          <a:noFill/>
          <a:ln w="9525">
            <a:noFill/>
            <a:miter lim="800000"/>
            <a:headEnd/>
            <a:tailEnd/>
          </a:ln>
        </p:spPr>
        <p:txBody>
          <a:bodyPr tIns="0" bIns="0" anchor="ctr"/>
          <a:lstStyle/>
          <a:p>
            <a:pPr eaLnBrk="0" hangingPunct="0">
              <a:lnSpc>
                <a:spcPct val="150000"/>
              </a:lnSpc>
              <a:defRPr/>
            </a:pPr>
            <a:r>
              <a:rPr lang="ru-RU" sz="1200" b="1" dirty="0">
                <a:latin typeface="Arial" charset="0"/>
              </a:rPr>
              <a:t>Реализованные объекты из плитки коллекции </a:t>
            </a:r>
            <a:r>
              <a:rPr lang="en-US" sz="1200" b="1" dirty="0">
                <a:latin typeface="Arial" charset="0"/>
              </a:rPr>
              <a:t>MANUS</a:t>
            </a:r>
            <a:r>
              <a:rPr lang="ru-RU" sz="1200" b="1" dirty="0">
                <a:latin typeface="Arial" charset="0"/>
              </a:rPr>
              <a:t> </a:t>
            </a:r>
            <a:r>
              <a:rPr lang="en-US" sz="1200" b="1" dirty="0">
                <a:latin typeface="Arial"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ru-RU" sz="1200" b="1" dirty="0">
                <a:latin typeface="Arial" charset="0"/>
              </a:rPr>
              <a:t> </a:t>
            </a:r>
            <a:endParaRPr lang="ru-RU" sz="1200" b="1" kern="0" dirty="0">
              <a:latin typeface="+mj-lt"/>
              <a:ea typeface="+mj-ea"/>
              <a:cs typeface="+mj-cs"/>
            </a:endParaRPr>
          </a:p>
        </p:txBody>
      </p:sp>
      <p:pic>
        <p:nvPicPr>
          <p:cNvPr id="16" name="Picture 7" descr="D:\OLD_KOMP\ЗАВОДЫ\Roben\0_ФОТОБАНК\ОБЪЕКТЫ\manus_to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68" y="1269107"/>
            <a:ext cx="36703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D:\OLD_KOMP\ЗАВОДЫ\Roben\Для дилеров\плитка\MANUS BARI\MANUS BA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432" y="1274479"/>
            <a:ext cx="3670282" cy="244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OLD_KOMP\ЗАВОДЫ\Roben\Для дилеров\плитка\MANUS SAMOA\objects_b\manus_samo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51" y="3861048"/>
            <a:ext cx="3673717" cy="2448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Pustakhod\Desktop\MANUS KYRA carbon.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432" y="3861048"/>
            <a:ext cx="3672000"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23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3" name="Rectangle 18"/>
          <p:cNvSpPr>
            <a:spLocks noChangeArrowheads="1"/>
          </p:cNvSpPr>
          <p:nvPr/>
        </p:nvSpPr>
        <p:spPr bwMode="auto">
          <a:xfrm>
            <a:off x="611188" y="3297708"/>
            <a:ext cx="2070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AARHUS </a:t>
            </a:r>
            <a:r>
              <a:rPr lang="en-US" altLang="ru-RU" sz="1400" dirty="0" err="1">
                <a:latin typeface="+mn-lt"/>
              </a:rPr>
              <a:t>gelb</a:t>
            </a:r>
            <a:r>
              <a:rPr lang="en-US" altLang="ru-RU" sz="1400" dirty="0">
                <a:latin typeface="+mn-lt"/>
              </a:rPr>
              <a:t>-bunt</a:t>
            </a:r>
            <a:r>
              <a:rPr lang="ru-RU" altLang="ru-RU" sz="1400" dirty="0">
                <a:latin typeface="+mn-lt"/>
              </a:rPr>
              <a:t> </a:t>
            </a:r>
            <a:r>
              <a:rPr lang="en-US" altLang="ru-RU" sz="1400" dirty="0">
                <a:latin typeface="+mn-lt"/>
              </a:rPr>
              <a:t>carbon</a:t>
            </a:r>
          </a:p>
        </p:txBody>
      </p:sp>
      <p:sp>
        <p:nvSpPr>
          <p:cNvPr id="256015" name="Text Box 15"/>
          <p:cNvSpPr txBox="1">
            <a:spLocks noChangeArrowheads="1"/>
          </p:cNvSpPr>
          <p:nvPr/>
        </p:nvSpPr>
        <p:spPr bwMode="auto">
          <a:xfrm>
            <a:off x="2681288" y="5703995"/>
            <a:ext cx="18187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AARHUS </a:t>
            </a:r>
            <a:r>
              <a:rPr lang="en-US" sz="1400" dirty="0" err="1">
                <a:cs typeface="Arial" panose="020B0604020202020204" pitchFamily="34" charset="0"/>
              </a:rPr>
              <a:t>weißgrau</a:t>
            </a:r>
            <a:endParaRPr lang="ru-RU" altLang="ru-RU" sz="1400" b="1" dirty="0">
              <a:cs typeface="Arial" panose="020B0604020202020204" pitchFamily="34" charset="0"/>
            </a:endParaRPr>
          </a:p>
        </p:txBody>
      </p:sp>
      <p:sp>
        <p:nvSpPr>
          <p:cNvPr id="256017" name="Rectangle 18"/>
          <p:cNvSpPr>
            <a:spLocks noChangeArrowheads="1"/>
          </p:cNvSpPr>
          <p:nvPr/>
        </p:nvSpPr>
        <p:spPr bwMode="auto">
          <a:xfrm>
            <a:off x="4715669" y="3297708"/>
            <a:ext cx="2160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AARHUS</a:t>
            </a:r>
            <a:r>
              <a:rPr lang="en-US" altLang="ru-RU" sz="1400" dirty="0">
                <a:latin typeface="+mn-lt"/>
              </a:rPr>
              <a:t> rot-bunt </a:t>
            </a:r>
            <a:endParaRPr lang="ru-RU" altLang="ru-RU" sz="1400" dirty="0">
              <a:latin typeface="+mn-lt"/>
            </a:endParaRPr>
          </a:p>
        </p:txBody>
      </p:sp>
      <p:sp>
        <p:nvSpPr>
          <p:cNvPr id="256018" name="Rectangle 18"/>
          <p:cNvSpPr>
            <a:spLocks noChangeArrowheads="1"/>
          </p:cNvSpPr>
          <p:nvPr/>
        </p:nvSpPr>
        <p:spPr bwMode="auto">
          <a:xfrm>
            <a:off x="6642100" y="3297708"/>
            <a:ext cx="2070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AARHUS</a:t>
            </a:r>
            <a:r>
              <a:rPr lang="en-US" altLang="ru-RU" sz="1400" dirty="0">
                <a:latin typeface="+mn-lt"/>
              </a:rPr>
              <a:t> </a:t>
            </a:r>
            <a:r>
              <a:rPr lang="de-DE" sz="1400" dirty="0">
                <a:latin typeface="+mn-lt"/>
              </a:rPr>
              <a:t>sandweiß-bunt</a:t>
            </a:r>
            <a:endParaRPr lang="ru-RU" altLang="ru-RU" sz="1400" dirty="0">
              <a:latin typeface="+mn-lt"/>
            </a:endParaRPr>
          </a:p>
        </p:txBody>
      </p:sp>
      <p:sp>
        <p:nvSpPr>
          <p:cNvPr id="256020" name="Rectangle 18"/>
          <p:cNvSpPr>
            <a:spLocks noChangeArrowheads="1"/>
          </p:cNvSpPr>
          <p:nvPr/>
        </p:nvSpPr>
        <p:spPr bwMode="auto">
          <a:xfrm>
            <a:off x="611188" y="5699233"/>
            <a:ext cx="2160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AARHUS</a:t>
            </a:r>
            <a:r>
              <a:rPr lang="en-US" altLang="ru-RU" sz="1400" dirty="0">
                <a:latin typeface="+mn-lt"/>
              </a:rPr>
              <a:t> </a:t>
            </a:r>
            <a:r>
              <a:rPr lang="en-US" altLang="ru-RU" sz="1400" dirty="0" err="1">
                <a:latin typeface="+mn-lt"/>
              </a:rPr>
              <a:t>silberschwarz</a:t>
            </a:r>
            <a:endParaRPr lang="ru-RU" altLang="ru-RU" sz="1400" dirty="0">
              <a:latin typeface="+mn-lt"/>
            </a:endParaRPr>
          </a:p>
        </p:txBody>
      </p:sp>
      <p:pic>
        <p:nvPicPr>
          <p:cNvPr id="2051" name="Picture 3" descr="D:\OLD_KOMP\ЗАВОДЫ\Roben\0_ФОТОБАНК ROBEN\ПЛИТКА ROBEN\Плитка 14 мм\aarhus-anthraz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0151" y="3720333"/>
            <a:ext cx="1665230" cy="189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5"/>
          <p:cNvSpPr txBox="1">
            <a:spLocks noChangeArrowheads="1"/>
          </p:cNvSpPr>
          <p:nvPr/>
        </p:nvSpPr>
        <p:spPr bwMode="auto">
          <a:xfrm>
            <a:off x="2675954" y="3296017"/>
            <a:ext cx="17520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AARHUS</a:t>
            </a:r>
            <a:r>
              <a:rPr lang="en-US" altLang="ru-RU" sz="1400" dirty="0">
                <a:cs typeface="Arial" panose="020B0604020202020204" pitchFamily="34" charset="0"/>
              </a:rPr>
              <a:t> </a:t>
            </a:r>
            <a:r>
              <a:rPr lang="en-US" altLang="ru-RU" sz="1400" dirty="0" err="1">
                <a:cs typeface="Arial" panose="020B0604020202020204" pitchFamily="34" charset="0"/>
              </a:rPr>
              <a:t>blau</a:t>
            </a:r>
            <a:r>
              <a:rPr lang="en-US" altLang="ru-RU" sz="1400" dirty="0">
                <a:cs typeface="Arial" panose="020B0604020202020204" pitchFamily="34" charset="0"/>
              </a:rPr>
              <a:t>-bunt</a:t>
            </a:r>
            <a:endParaRPr lang="ru-RU" altLang="ru-RU" sz="1400" dirty="0">
              <a:cs typeface="Arial" panose="020B0604020202020204" pitchFamily="34" charset="0"/>
            </a:endParaRPr>
          </a:p>
        </p:txBody>
      </p:sp>
      <p:sp>
        <p:nvSpPr>
          <p:cNvPr id="28" name="Text Box 15"/>
          <p:cNvSpPr txBox="1">
            <a:spLocks noChangeArrowheads="1"/>
          </p:cNvSpPr>
          <p:nvPr/>
        </p:nvSpPr>
        <p:spPr bwMode="auto">
          <a:xfrm>
            <a:off x="4675070" y="5701634"/>
            <a:ext cx="17520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AARHUS</a:t>
            </a:r>
            <a:r>
              <a:rPr lang="en-US" altLang="ru-RU" sz="1400" dirty="0">
                <a:cs typeface="Arial" panose="020B0604020202020204" pitchFamily="34" charset="0"/>
              </a:rPr>
              <a:t> </a:t>
            </a:r>
            <a:r>
              <a:rPr lang="en-US" altLang="ru-RU" sz="1400" dirty="0" err="1">
                <a:cs typeface="Arial" panose="020B0604020202020204" pitchFamily="34" charset="0"/>
              </a:rPr>
              <a:t>anthrazit</a:t>
            </a:r>
            <a:endParaRPr lang="ru-RU" altLang="ru-RU" sz="1400" dirty="0">
              <a:cs typeface="Arial" panose="020B0604020202020204" pitchFamily="34" charset="0"/>
            </a:endParaRPr>
          </a:p>
        </p:txBody>
      </p:sp>
      <p:sp>
        <p:nvSpPr>
          <p:cNvPr id="21" name="Rectangle 2"/>
          <p:cNvSpPr txBox="1">
            <a:spLocks noChangeArrowheads="1"/>
          </p:cNvSpPr>
          <p:nvPr/>
        </p:nvSpPr>
        <p:spPr bwMode="auto">
          <a:xfrm>
            <a:off x="863588" y="577707"/>
            <a:ext cx="7416824" cy="500063"/>
          </a:xfrm>
          <a:prstGeom prst="rect">
            <a:avLst/>
          </a:prstGeom>
          <a:noFill/>
          <a:ln w="9525">
            <a:noFill/>
            <a:miter lim="800000"/>
            <a:headEnd/>
            <a:tailEnd/>
          </a:ln>
        </p:spPr>
        <p:txBody>
          <a:bodyPr tIns="0" bIns="0" anchor="ctr"/>
          <a:lstStyle/>
          <a:p>
            <a:pPr eaLnBrk="0" hangingPunct="0">
              <a:lnSpc>
                <a:spcPct val="150000"/>
              </a:lnSpc>
              <a:defRPr/>
            </a:pPr>
            <a:r>
              <a:rPr lang="ru-RU" altLang="ru-RU" sz="1200" b="1" dirty="0">
                <a:latin typeface="Arial" panose="020B0604020202020204" pitchFamily="34" charset="0"/>
                <a:cs typeface="Arial" panose="020B0604020202020204" pitchFamily="34" charset="0"/>
              </a:rPr>
              <a:t>Клинкерная плитка коллекция </a:t>
            </a:r>
            <a:r>
              <a:rPr lang="en-US" altLang="ru-RU" sz="1200" b="1" dirty="0">
                <a:latin typeface="Arial" panose="020B0604020202020204" pitchFamily="34" charset="0"/>
                <a:cs typeface="Arial" panose="020B0604020202020204" pitchFamily="34" charset="0"/>
              </a:rPr>
              <a:t>AARHUS</a:t>
            </a:r>
            <a:r>
              <a:rPr lang="ru-RU" altLang="ru-RU" sz="1200" b="1" dirty="0">
                <a:latin typeface="Arial" panose="020B0604020202020204" pitchFamily="34" charset="0"/>
                <a:cs typeface="Arial" panose="020B0604020202020204" pitchFamily="34" charset="0"/>
              </a:rPr>
              <a:t>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Bannberscheid</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1026" name="Picture 2" descr="F:\OLD_KOMP\ЗАВОДЫ\Roben\ФОТОБАНК ROBEN\Плитка Roben\Плитка 14 мм\aarhus-sandweiss-bunt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315633"/>
            <a:ext cx="166523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ustakhod\Desktop\1436178299_klinker-roeben-aarhus-blau-bunt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9354" y="1315633"/>
            <a:ext cx="166523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OLD_KOMP\ЗАВОДЫ\Roben\ФОТОБАНК ROBEN\Плитка Roben\Плитка 14 мм\aarhus_silberschwar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14" y="3728593"/>
            <a:ext cx="166523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OLD_KOMP\ЗАВОДЫ\Roben\ФОТОБАНК ROBEN\Плитка Roben\Плитка 14 мм\aarhus_rot-bu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5669" y="1315286"/>
            <a:ext cx="166523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OLD_KOMP\ЗАВОДЫ\Roben\ФОТОБАНК ROBEN\Плитка Roben\Плитка 14 мм\aarhus_weiss-grau.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8025" y="3720333"/>
            <a:ext cx="166523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LD_KOMP\ЗАВОДЫ\Roben\ФОТОБАНК ROBEN\Плитка Roben\Плитка 14 мм\aarhus-blau-bunt_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0639" y="-295275"/>
            <a:ext cx="79297" cy="9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F:\OLD_KOMP\ЗАВОДЫ\Roben\ФОТОБАНК ROBEN\Плитка Roben\Плитка 14 мм\aarhus-gelb-bunt-carbon-neu.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914" y="1315286"/>
            <a:ext cx="1665230"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D:\OLD_KOMP\ЗАВОДЫ\Roben\разное\Имиджи разные\plitka.tif">
            <a:extLst>
              <a:ext uri="{FF2B5EF4-FFF2-40B4-BE49-F238E27FC236}">
                <a16:creationId xmlns:a16="http://schemas.microsoft.com/office/drawing/2014/main" id="{2E5A0D7B-0250-4C7C-9E92-1F39F5CF3E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2277" y="3697560"/>
            <a:ext cx="1681286" cy="167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660018" y="5425571"/>
            <a:ext cx="2265748" cy="646331"/>
          </a:xfrm>
          <a:prstGeom prst="rect">
            <a:avLst/>
          </a:prstGeom>
          <a:noFill/>
        </p:spPr>
        <p:txBody>
          <a:bodyPr wrap="none" rtlCol="0">
            <a:spAutoFit/>
          </a:bodyPr>
          <a:lstStyle/>
          <a:p>
            <a:r>
              <a:rPr lang="ru-RU" dirty="0"/>
              <a:t>УГЛОВОЙ ЭЛЕМЕНТ </a:t>
            </a:r>
          </a:p>
          <a:p>
            <a:r>
              <a:rPr lang="ru-RU" dirty="0"/>
              <a:t>К КАЖДОЙ МОДЕЛИ!</a:t>
            </a:r>
          </a:p>
        </p:txBody>
      </p:sp>
    </p:spTree>
    <p:extLst>
      <p:ext uri="{BB962C8B-B14F-4D97-AF65-F5344CB8AC3E}">
        <p14:creationId xmlns:p14="http://schemas.microsoft.com/office/powerpoint/2010/main" val="3566245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109" name="Picture 37" descr="formback_graphit_bu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8676" y="1268760"/>
            <a:ext cx="1757759" cy="1994025"/>
          </a:xfrm>
          <a:prstGeom prst="rect">
            <a:avLst/>
          </a:prstGeom>
          <a:noFill/>
          <a:extLst>
            <a:ext uri="{909E8E84-426E-40DD-AFC4-6F175D3DCCD1}">
              <a14:hiddenFill xmlns:a14="http://schemas.microsoft.com/office/drawing/2010/main">
                <a:solidFill>
                  <a:srgbClr val="FFFFFF"/>
                </a:solidFill>
              </a14:hiddenFill>
            </a:ext>
          </a:extLst>
        </p:spPr>
      </p:pic>
      <p:pic>
        <p:nvPicPr>
          <p:cNvPr id="259110" name="Picture 38" descr="Dykbrand_faemisch-bunt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00" y="3830369"/>
            <a:ext cx="1756083" cy="1946520"/>
          </a:xfrm>
          <a:prstGeom prst="rect">
            <a:avLst/>
          </a:prstGeom>
          <a:noFill/>
          <a:extLst>
            <a:ext uri="{909E8E84-426E-40DD-AFC4-6F175D3DCCD1}">
              <a14:hiddenFill xmlns:a14="http://schemas.microsoft.com/office/drawing/2010/main">
                <a:solidFill>
                  <a:srgbClr val="FFFFFF"/>
                </a:solidFill>
              </a14:hiddenFill>
            </a:ext>
          </a:extLst>
        </p:spPr>
      </p:pic>
      <p:pic>
        <p:nvPicPr>
          <p:cNvPr id="259108" name="Picture 36" descr="FORMBACK-buntgeflammt-NF_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73" y="1268760"/>
            <a:ext cx="1756083" cy="1994025"/>
          </a:xfrm>
          <a:prstGeom prst="rect">
            <a:avLst/>
          </a:prstGeom>
          <a:noFill/>
          <a:extLst>
            <a:ext uri="{909E8E84-426E-40DD-AFC4-6F175D3DCCD1}">
              <a14:hiddenFill xmlns:a14="http://schemas.microsoft.com/office/drawing/2010/main">
                <a:solidFill>
                  <a:srgbClr val="FFFFFF"/>
                </a:solidFill>
              </a14:hiddenFill>
            </a:ext>
          </a:extLst>
        </p:spPr>
      </p:pic>
      <p:pic>
        <p:nvPicPr>
          <p:cNvPr id="259107" name="Picture 35" descr="FORMBACK-hellrot-bunt-NF_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687" y="1268760"/>
            <a:ext cx="1756083" cy="1994025"/>
          </a:xfrm>
          <a:prstGeom prst="rect">
            <a:avLst/>
          </a:prstGeom>
          <a:noFill/>
          <a:extLst>
            <a:ext uri="{909E8E84-426E-40DD-AFC4-6F175D3DCCD1}">
              <a14:hiddenFill xmlns:a14="http://schemas.microsoft.com/office/drawing/2010/main">
                <a:solidFill>
                  <a:srgbClr val="FFFFFF"/>
                </a:solidFill>
              </a14:hiddenFill>
            </a:ext>
          </a:extLst>
        </p:spPr>
      </p:pic>
      <p:pic>
        <p:nvPicPr>
          <p:cNvPr id="259106" name="Picture 34" descr="FORMBACK красно-коричневый"/>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9109" y="1268760"/>
            <a:ext cx="1832773" cy="1997989"/>
          </a:xfrm>
          <a:prstGeom prst="rect">
            <a:avLst/>
          </a:prstGeom>
          <a:noFill/>
          <a:extLst>
            <a:ext uri="{909E8E84-426E-40DD-AFC4-6F175D3DCCD1}">
              <a14:hiddenFill xmlns:a14="http://schemas.microsoft.com/office/drawing/2010/main">
                <a:solidFill>
                  <a:srgbClr val="FFFFFF"/>
                </a:solidFill>
              </a14:hiddenFill>
            </a:ext>
          </a:extLst>
        </p:spPr>
      </p:pic>
      <p:sp>
        <p:nvSpPr>
          <p:cNvPr id="259085" name="Text Box 13"/>
          <p:cNvSpPr txBox="1">
            <a:spLocks noChangeArrowheads="1"/>
          </p:cNvSpPr>
          <p:nvPr/>
        </p:nvSpPr>
        <p:spPr bwMode="auto">
          <a:xfrm>
            <a:off x="2326889" y="3273930"/>
            <a:ext cx="21556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cs typeface="Arial" panose="020B0604020202020204" pitchFamily="34" charset="0"/>
              </a:rPr>
              <a:t>FORMBACK</a:t>
            </a:r>
            <a:r>
              <a:rPr lang="en-US" altLang="ru-RU" sz="1400" dirty="0">
                <a:cs typeface="Arial" panose="020B0604020202020204" pitchFamily="34" charset="0"/>
              </a:rPr>
              <a:t> </a:t>
            </a:r>
            <a:r>
              <a:rPr lang="en-US" altLang="ru-RU" sz="1400" dirty="0" err="1">
                <a:cs typeface="Arial" panose="020B0604020202020204" pitchFamily="34" charset="0"/>
              </a:rPr>
              <a:t>buntgeflammt</a:t>
            </a:r>
            <a:endParaRPr lang="ru-RU" altLang="ru-RU" sz="1400" dirty="0">
              <a:cs typeface="Arial" panose="020B0604020202020204" pitchFamily="34" charset="0"/>
            </a:endParaRPr>
          </a:p>
        </p:txBody>
      </p:sp>
      <p:sp>
        <p:nvSpPr>
          <p:cNvPr id="259088" name="Rectangle 18"/>
          <p:cNvSpPr>
            <a:spLocks noChangeArrowheads="1"/>
          </p:cNvSpPr>
          <p:nvPr/>
        </p:nvSpPr>
        <p:spPr bwMode="auto">
          <a:xfrm>
            <a:off x="6803900" y="3294687"/>
            <a:ext cx="216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FORMBACK</a:t>
            </a:r>
            <a:r>
              <a:rPr lang="en-US" altLang="ru-RU" sz="1400" dirty="0">
                <a:latin typeface="+mn-lt"/>
                <a:cs typeface="Arial" panose="020B0604020202020204" pitchFamily="34" charset="0"/>
              </a:rPr>
              <a:t> rot-</a:t>
            </a:r>
            <a:r>
              <a:rPr lang="en-US" altLang="ru-RU" sz="1400" dirty="0" err="1">
                <a:latin typeface="+mn-lt"/>
                <a:cs typeface="Arial" panose="020B0604020202020204" pitchFamily="34" charset="0"/>
              </a:rPr>
              <a:t>braun</a:t>
            </a:r>
            <a:endParaRPr lang="ru-RU" altLang="ru-RU" sz="1400" dirty="0">
              <a:latin typeface="+mn-lt"/>
              <a:cs typeface="Arial" panose="020B0604020202020204" pitchFamily="34" charset="0"/>
            </a:endParaRPr>
          </a:p>
        </p:txBody>
      </p:sp>
      <p:sp>
        <p:nvSpPr>
          <p:cNvPr id="259090" name="Rectangle 18"/>
          <p:cNvSpPr>
            <a:spLocks noChangeArrowheads="1"/>
          </p:cNvSpPr>
          <p:nvPr/>
        </p:nvSpPr>
        <p:spPr bwMode="auto">
          <a:xfrm>
            <a:off x="313820" y="3281012"/>
            <a:ext cx="20697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FORMBACK</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hellrot</a:t>
            </a:r>
            <a:r>
              <a:rPr lang="en-US" altLang="ru-RU" sz="1400" dirty="0">
                <a:latin typeface="+mn-lt"/>
                <a:cs typeface="Arial" panose="020B0604020202020204" pitchFamily="34" charset="0"/>
              </a:rPr>
              <a:t>-bunt</a:t>
            </a:r>
            <a:endParaRPr lang="ru-RU" altLang="ru-RU" sz="1400" dirty="0">
              <a:latin typeface="+mn-lt"/>
              <a:cs typeface="Arial" panose="020B0604020202020204" pitchFamily="34" charset="0"/>
            </a:endParaRPr>
          </a:p>
        </p:txBody>
      </p:sp>
      <p:sp>
        <p:nvSpPr>
          <p:cNvPr id="259091" name="Rectangle 18"/>
          <p:cNvSpPr>
            <a:spLocks noChangeArrowheads="1"/>
          </p:cNvSpPr>
          <p:nvPr/>
        </p:nvSpPr>
        <p:spPr bwMode="auto">
          <a:xfrm>
            <a:off x="6463282" y="4987071"/>
            <a:ext cx="2346292" cy="58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600"/>
          </a:p>
          <a:p>
            <a:pPr eaLnBrk="1" hangingPunct="1"/>
            <a:endParaRPr lang="ru-RU" altLang="ru-RU" sz="1600"/>
          </a:p>
        </p:txBody>
      </p:sp>
      <p:sp>
        <p:nvSpPr>
          <p:cNvPr id="259092" name="Rectangle 18"/>
          <p:cNvSpPr>
            <a:spLocks noChangeArrowheads="1"/>
          </p:cNvSpPr>
          <p:nvPr/>
        </p:nvSpPr>
        <p:spPr bwMode="auto">
          <a:xfrm>
            <a:off x="7182420" y="4181026"/>
            <a:ext cx="2070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600"/>
          </a:p>
          <a:p>
            <a:pPr eaLnBrk="1" hangingPunct="1"/>
            <a:endParaRPr lang="ru-RU" altLang="ru-RU" sz="1600"/>
          </a:p>
        </p:txBody>
      </p:sp>
      <p:sp>
        <p:nvSpPr>
          <p:cNvPr id="259095" name="Rectangle 18"/>
          <p:cNvSpPr>
            <a:spLocks noChangeArrowheads="1"/>
          </p:cNvSpPr>
          <p:nvPr/>
        </p:nvSpPr>
        <p:spPr bwMode="auto">
          <a:xfrm>
            <a:off x="4481877" y="3267733"/>
            <a:ext cx="1974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cs typeface="Arial" panose="020B0604020202020204" pitchFamily="34" charset="0"/>
              </a:rPr>
              <a:t>FORMBACK</a:t>
            </a:r>
            <a:r>
              <a:rPr lang="en-US" altLang="ru-RU" sz="1400" dirty="0">
                <a:latin typeface="+mn-lt"/>
                <a:cs typeface="Arial" panose="020B0604020202020204" pitchFamily="34" charset="0"/>
              </a:rPr>
              <a:t> </a:t>
            </a:r>
            <a:r>
              <a:rPr lang="en-US" altLang="ru-RU" sz="1400" dirty="0" err="1">
                <a:latin typeface="+mn-lt"/>
                <a:cs typeface="Arial" panose="020B0604020202020204" pitchFamily="34" charset="0"/>
              </a:rPr>
              <a:t>graphit</a:t>
            </a:r>
            <a:r>
              <a:rPr lang="en-US" altLang="ru-RU" sz="1400" dirty="0">
                <a:latin typeface="+mn-lt"/>
                <a:cs typeface="Arial" panose="020B0604020202020204" pitchFamily="34" charset="0"/>
              </a:rPr>
              <a:t> bunt</a:t>
            </a:r>
            <a:endParaRPr lang="ru-RU" altLang="ru-RU" sz="1400" dirty="0">
              <a:latin typeface="+mn-lt"/>
              <a:cs typeface="Arial" panose="020B0604020202020204" pitchFamily="34" charset="0"/>
            </a:endParaRPr>
          </a:p>
        </p:txBody>
      </p:sp>
      <p:sp>
        <p:nvSpPr>
          <p:cNvPr id="259096" name="Rectangle 18"/>
          <p:cNvSpPr>
            <a:spLocks noChangeArrowheads="1"/>
          </p:cNvSpPr>
          <p:nvPr/>
        </p:nvSpPr>
        <p:spPr bwMode="auto">
          <a:xfrm>
            <a:off x="324551" y="5858108"/>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400" b="1" dirty="0">
                <a:latin typeface="+mn-lt"/>
                <a:cs typeface="Arial" panose="020B0604020202020204" pitchFamily="34" charset="0"/>
              </a:rPr>
              <a:t>DYKBRAND</a:t>
            </a:r>
            <a:r>
              <a:rPr lang="en-US" altLang="ru-RU" sz="1400" dirty="0">
                <a:latin typeface="+mn-lt"/>
                <a:cs typeface="Arial" panose="020B0604020202020204" pitchFamily="34" charset="0"/>
              </a:rPr>
              <a:t> </a:t>
            </a:r>
            <a:endParaRPr lang="ru-RU" altLang="ru-RU" sz="1400" dirty="0">
              <a:latin typeface="+mn-lt"/>
              <a:cs typeface="Arial" panose="020B0604020202020204" pitchFamily="34" charset="0"/>
            </a:endParaRPr>
          </a:p>
          <a:p>
            <a:pPr algn="ctr" eaLnBrk="1" hangingPunct="1"/>
            <a:r>
              <a:rPr lang="en-US" altLang="ru-RU" sz="1400" dirty="0" err="1">
                <a:latin typeface="+mn-lt"/>
                <a:cs typeface="Arial" panose="020B0604020202020204" pitchFamily="34" charset="0"/>
              </a:rPr>
              <a:t>flämisch</a:t>
            </a:r>
            <a:r>
              <a:rPr lang="en-US" altLang="ru-RU" sz="1400" dirty="0">
                <a:latin typeface="+mn-lt"/>
                <a:cs typeface="Arial" panose="020B0604020202020204" pitchFamily="34" charset="0"/>
              </a:rPr>
              <a:t>-bunt</a:t>
            </a:r>
            <a:endParaRPr lang="ru-RU" altLang="ru-RU" sz="1400" dirty="0">
              <a:latin typeface="+mn-lt"/>
              <a:cs typeface="Arial" panose="020B0604020202020204" pitchFamily="34" charset="0"/>
            </a:endParaRPr>
          </a:p>
        </p:txBody>
      </p:sp>
      <p:pic>
        <p:nvPicPr>
          <p:cNvPr id="34" name="Picture 30" descr="WASSERSTRICH-buntgeflammt-NF_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6912" y="3805460"/>
            <a:ext cx="1794970" cy="19448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1" descr="WASSERSTRICH-hellrot-bunt-NF_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9930" y="3807719"/>
            <a:ext cx="1712611" cy="194488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18"/>
          <p:cNvSpPr>
            <a:spLocks noChangeArrowheads="1"/>
          </p:cNvSpPr>
          <p:nvPr/>
        </p:nvSpPr>
        <p:spPr bwMode="auto">
          <a:xfrm>
            <a:off x="6522925" y="5827258"/>
            <a:ext cx="2160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400" b="1" dirty="0">
                <a:latin typeface="+mn-lt"/>
              </a:rPr>
              <a:t>WASSERSTRICH</a:t>
            </a:r>
            <a:r>
              <a:rPr lang="en-US" altLang="ru-RU" sz="1400" dirty="0">
                <a:latin typeface="+mn-lt"/>
              </a:rPr>
              <a:t> </a:t>
            </a:r>
            <a:r>
              <a:rPr lang="en-US" altLang="ru-RU" sz="1400" dirty="0" err="1">
                <a:latin typeface="+mn-lt"/>
              </a:rPr>
              <a:t>buntgeflammt</a:t>
            </a:r>
            <a:endParaRPr lang="ru-RU" altLang="ru-RU" sz="1400" dirty="0">
              <a:latin typeface="+mn-lt"/>
            </a:endParaRPr>
          </a:p>
        </p:txBody>
      </p:sp>
      <p:sp>
        <p:nvSpPr>
          <p:cNvPr id="37" name="Rectangle 18"/>
          <p:cNvSpPr>
            <a:spLocks noChangeArrowheads="1"/>
          </p:cNvSpPr>
          <p:nvPr/>
        </p:nvSpPr>
        <p:spPr bwMode="auto">
          <a:xfrm>
            <a:off x="2340391" y="5855586"/>
            <a:ext cx="2071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400" b="1" dirty="0">
                <a:latin typeface="+mn-lt"/>
              </a:rPr>
              <a:t>WASSERSTRICH</a:t>
            </a:r>
            <a:r>
              <a:rPr lang="en-US" altLang="ru-RU" sz="1400" dirty="0">
                <a:latin typeface="+mn-lt"/>
              </a:rPr>
              <a:t> </a:t>
            </a:r>
            <a:br>
              <a:rPr lang="ru-RU" altLang="ru-RU" sz="1400" dirty="0">
                <a:latin typeface="+mn-lt"/>
              </a:rPr>
            </a:br>
            <a:r>
              <a:rPr lang="en-US" altLang="ru-RU" sz="1400" dirty="0" err="1">
                <a:latin typeface="+mn-lt"/>
              </a:rPr>
              <a:t>hellrot</a:t>
            </a:r>
            <a:r>
              <a:rPr lang="en-US" altLang="ru-RU" sz="1400" dirty="0">
                <a:latin typeface="+mn-lt"/>
              </a:rPr>
              <a:t>-bunt</a:t>
            </a:r>
            <a:endParaRPr lang="ru-RU" altLang="ru-RU" sz="1400" dirty="0">
              <a:latin typeface="+mn-lt"/>
            </a:endParaRPr>
          </a:p>
        </p:txBody>
      </p:sp>
      <p:sp>
        <p:nvSpPr>
          <p:cNvPr id="27" name="Rectangle 2"/>
          <p:cNvSpPr txBox="1">
            <a:spLocks noChangeArrowheads="1"/>
          </p:cNvSpPr>
          <p:nvPr/>
        </p:nvSpPr>
        <p:spPr bwMode="auto">
          <a:xfrm>
            <a:off x="1044559" y="600300"/>
            <a:ext cx="7561187" cy="500063"/>
          </a:xfrm>
          <a:prstGeom prst="rect">
            <a:avLst/>
          </a:prstGeom>
          <a:noFill/>
          <a:ln w="9525">
            <a:noFill/>
            <a:miter lim="800000"/>
            <a:headEnd/>
            <a:tailEnd/>
          </a:ln>
        </p:spPr>
        <p:txBody>
          <a:bodyPr tIns="0" bIns="0" anchor="ctr"/>
          <a:lstStyle/>
          <a:p>
            <a:pPr eaLnBrk="0" hangingPunct="0">
              <a:lnSpc>
                <a:spcPct val="150000"/>
              </a:lnSpc>
              <a:defRPr/>
            </a:pPr>
            <a:r>
              <a:rPr lang="ru-RU" altLang="ru-RU" sz="1200" b="1" dirty="0">
                <a:latin typeface="Arial" panose="020B0604020202020204" pitchFamily="34" charset="0"/>
                <a:cs typeface="Arial" panose="020B0604020202020204" pitchFamily="34" charset="0"/>
              </a:rPr>
              <a:t>Ассортимент плитки</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ручной формовки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14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Querenstede</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4F75704E-CDC1-4C01-B37C-9F2EBDD2E2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6806" y="3803203"/>
            <a:ext cx="1749629" cy="1949399"/>
          </a:xfrm>
          <a:prstGeom prst="rect">
            <a:avLst/>
          </a:prstGeom>
        </p:spPr>
      </p:pic>
      <p:sp>
        <p:nvSpPr>
          <p:cNvPr id="46" name="Rectangle 18">
            <a:extLst>
              <a:ext uri="{FF2B5EF4-FFF2-40B4-BE49-F238E27FC236}">
                <a16:creationId xmlns:a16="http://schemas.microsoft.com/office/drawing/2014/main" id="{26185925-65D3-4F76-9503-C91DBDD52F32}"/>
              </a:ext>
            </a:extLst>
          </p:cNvPr>
          <p:cNvSpPr>
            <a:spLocks noChangeArrowheads="1"/>
          </p:cNvSpPr>
          <p:nvPr/>
        </p:nvSpPr>
        <p:spPr bwMode="auto">
          <a:xfrm>
            <a:off x="4412078" y="5841422"/>
            <a:ext cx="2160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400" b="1" dirty="0">
                <a:latin typeface="+mn-lt"/>
              </a:rPr>
              <a:t>WASSERSTRICH</a:t>
            </a:r>
            <a:r>
              <a:rPr lang="en-US" altLang="ru-RU" sz="1400" dirty="0">
                <a:latin typeface="+mn-lt"/>
              </a:rPr>
              <a:t> </a:t>
            </a:r>
          </a:p>
          <a:p>
            <a:pPr algn="ctr" eaLnBrk="1" hangingPunct="1"/>
            <a:r>
              <a:rPr lang="en-US" altLang="ru-RU" sz="1400" dirty="0">
                <a:latin typeface="+mn-lt"/>
              </a:rPr>
              <a:t>bunt-</a:t>
            </a:r>
            <a:r>
              <a:rPr lang="en-US" altLang="ru-RU" sz="1400" dirty="0" err="1">
                <a:latin typeface="+mn-lt"/>
              </a:rPr>
              <a:t>grau</a:t>
            </a:r>
            <a:endParaRPr lang="ru-RU" altLang="ru-RU" sz="1400" dirty="0">
              <a:latin typeface="+mn-lt"/>
            </a:endParaRPr>
          </a:p>
        </p:txBody>
      </p:sp>
      <p:pic>
        <p:nvPicPr>
          <p:cNvPr id="28"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3903" y="2408129"/>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0529" y="2408036"/>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7555" y="2386401"/>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9870" y="2386401"/>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3903" y="4970065"/>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0529" y="4969972"/>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Рисунок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9870" y="4948337"/>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204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33" name="Picture 37" descr="MOORBRAND-torf-bunt-NF_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237" y="1412777"/>
            <a:ext cx="1751161" cy="1987985"/>
          </a:xfrm>
          <a:prstGeom prst="rect">
            <a:avLst/>
          </a:prstGeom>
          <a:noFill/>
          <a:extLst>
            <a:ext uri="{909E8E84-426E-40DD-AFC4-6F175D3DCCD1}">
              <a14:hiddenFill xmlns:a14="http://schemas.microsoft.com/office/drawing/2010/main">
                <a:solidFill>
                  <a:srgbClr val="FFFFFF"/>
                </a:solidFill>
              </a14:hiddenFill>
            </a:ext>
          </a:extLst>
        </p:spPr>
      </p:pic>
      <p:pic>
        <p:nvPicPr>
          <p:cNvPr id="260129" name="Picture 33" descr="MOORBRAND-sandgelb-bunt-NF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295" y="1416174"/>
            <a:ext cx="1751161" cy="1987985"/>
          </a:xfrm>
          <a:prstGeom prst="rect">
            <a:avLst/>
          </a:prstGeom>
          <a:noFill/>
          <a:extLst>
            <a:ext uri="{909E8E84-426E-40DD-AFC4-6F175D3DCCD1}">
              <a14:hiddenFill xmlns:a14="http://schemas.microsoft.com/office/drawing/2010/main">
                <a:solidFill>
                  <a:srgbClr val="FFFFFF"/>
                </a:solidFill>
              </a14:hiddenFill>
            </a:ext>
          </a:extLst>
        </p:spPr>
      </p:pic>
      <p:pic>
        <p:nvPicPr>
          <p:cNvPr id="260130" name="Picture 34" descr="MOORBRAND-lehm-bunt-NF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8977" y="1412776"/>
            <a:ext cx="1751161" cy="1987985"/>
          </a:xfrm>
          <a:prstGeom prst="rect">
            <a:avLst/>
          </a:prstGeom>
          <a:noFill/>
          <a:extLst>
            <a:ext uri="{909E8E84-426E-40DD-AFC4-6F175D3DCCD1}">
              <a14:hiddenFill xmlns:a14="http://schemas.microsoft.com/office/drawing/2010/main">
                <a:solidFill>
                  <a:srgbClr val="FFFFFF"/>
                </a:solidFill>
              </a14:hiddenFill>
            </a:ext>
          </a:extLst>
        </p:spPr>
      </p:pic>
      <p:sp>
        <p:nvSpPr>
          <p:cNvPr id="260110" name="Text Box 14"/>
          <p:cNvSpPr txBox="1">
            <a:spLocks noChangeArrowheads="1"/>
          </p:cNvSpPr>
          <p:nvPr/>
        </p:nvSpPr>
        <p:spPr bwMode="auto">
          <a:xfrm>
            <a:off x="4674592" y="3451753"/>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sz="1200" b="1" dirty="0">
                <a:latin typeface="Arial" panose="020B0604020202020204" pitchFamily="34" charset="0"/>
                <a:cs typeface="Arial" panose="020B0604020202020204" pitchFamily="34" charset="0"/>
              </a:rPr>
              <a:t>MOORBRAND</a:t>
            </a:r>
            <a:r>
              <a:rPr lang="en-US" altLang="ru-RU" sz="1200" dirty="0">
                <a:latin typeface="Arial" panose="020B0604020202020204" pitchFamily="34" charset="0"/>
                <a:cs typeface="Arial" panose="020B0604020202020204" pitchFamily="34" charset="0"/>
              </a:rPr>
              <a:t> </a:t>
            </a:r>
            <a:endParaRPr lang="ru-RU" altLang="ru-RU" sz="1200" dirty="0">
              <a:latin typeface="Arial" panose="020B0604020202020204" pitchFamily="34" charset="0"/>
              <a:cs typeface="Arial" panose="020B0604020202020204" pitchFamily="34" charset="0"/>
            </a:endParaRPr>
          </a:p>
          <a:p>
            <a:pPr algn="ctr"/>
            <a:r>
              <a:rPr lang="en-US" altLang="ru-RU" sz="1200" dirty="0" err="1">
                <a:latin typeface="Arial" panose="020B0604020202020204" pitchFamily="34" charset="0"/>
                <a:cs typeface="Arial" panose="020B0604020202020204" pitchFamily="34" charset="0"/>
              </a:rPr>
              <a:t>lehm</a:t>
            </a:r>
            <a:r>
              <a:rPr lang="ru-MO" altLang="ru-RU" sz="1200" dirty="0">
                <a:latin typeface="Arial" panose="020B0604020202020204" pitchFamily="34" charset="0"/>
                <a:cs typeface="Arial" panose="020B0604020202020204" pitchFamily="34" charset="0"/>
              </a:rPr>
              <a:t>-</a:t>
            </a:r>
            <a:r>
              <a:rPr lang="en-US" altLang="ru-RU" sz="1200" dirty="0">
                <a:latin typeface="Arial" panose="020B0604020202020204" pitchFamily="34" charset="0"/>
                <a:cs typeface="Arial" panose="020B0604020202020204" pitchFamily="34" charset="0"/>
              </a:rPr>
              <a:t>bunt </a:t>
            </a:r>
            <a:endParaRPr lang="ru-RU" altLang="ru-RU" sz="1200" dirty="0">
              <a:latin typeface="Arial" panose="020B0604020202020204" pitchFamily="34" charset="0"/>
              <a:cs typeface="Arial" panose="020B0604020202020204" pitchFamily="34" charset="0"/>
            </a:endParaRPr>
          </a:p>
        </p:txBody>
      </p:sp>
      <p:sp>
        <p:nvSpPr>
          <p:cNvPr id="260113" name="Rectangle 18"/>
          <p:cNvSpPr>
            <a:spLocks noChangeArrowheads="1"/>
          </p:cNvSpPr>
          <p:nvPr/>
        </p:nvSpPr>
        <p:spPr bwMode="auto">
          <a:xfrm>
            <a:off x="431620" y="3453199"/>
            <a:ext cx="2160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200" b="1" dirty="0"/>
              <a:t>MOORBRAND</a:t>
            </a:r>
            <a:r>
              <a:rPr lang="en-US" altLang="ru-RU" sz="1200" dirty="0"/>
              <a:t> </a:t>
            </a:r>
            <a:endParaRPr lang="ru-RU" altLang="ru-RU" sz="1200" dirty="0"/>
          </a:p>
          <a:p>
            <a:pPr algn="ctr" eaLnBrk="1" hangingPunct="1"/>
            <a:r>
              <a:rPr lang="en-US" altLang="ru-RU" sz="1200" dirty="0" err="1"/>
              <a:t>torf</a:t>
            </a:r>
            <a:r>
              <a:rPr lang="en-US" altLang="ru-RU" sz="1200" dirty="0"/>
              <a:t>-bunt</a:t>
            </a:r>
            <a:endParaRPr lang="ru-RU" altLang="ru-RU" sz="1200" dirty="0"/>
          </a:p>
        </p:txBody>
      </p:sp>
      <p:sp>
        <p:nvSpPr>
          <p:cNvPr id="260115" name="Rectangle 18"/>
          <p:cNvSpPr>
            <a:spLocks noChangeArrowheads="1"/>
          </p:cNvSpPr>
          <p:nvPr/>
        </p:nvSpPr>
        <p:spPr bwMode="auto">
          <a:xfrm>
            <a:off x="2456312" y="3440007"/>
            <a:ext cx="2160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200" b="1" dirty="0"/>
              <a:t>MOORBRAND</a:t>
            </a:r>
            <a:r>
              <a:rPr lang="en-US" altLang="ru-RU" sz="1200" dirty="0"/>
              <a:t> </a:t>
            </a:r>
            <a:br>
              <a:rPr lang="ru-RU" altLang="ru-RU" sz="1200" dirty="0"/>
            </a:br>
            <a:r>
              <a:rPr lang="en-US" altLang="ru-RU" sz="1200" dirty="0" err="1"/>
              <a:t>sandgelb</a:t>
            </a:r>
            <a:r>
              <a:rPr lang="en-US" altLang="ru-RU" sz="1200" dirty="0"/>
              <a:t>-bunt</a:t>
            </a:r>
            <a:endParaRPr lang="ru-RU" altLang="ru-RU" sz="1200" dirty="0"/>
          </a:p>
        </p:txBody>
      </p:sp>
      <p:sp>
        <p:nvSpPr>
          <p:cNvPr id="18" name="Rectangle 2"/>
          <p:cNvSpPr txBox="1">
            <a:spLocks noChangeArrowheads="1"/>
          </p:cNvSpPr>
          <p:nvPr/>
        </p:nvSpPr>
        <p:spPr bwMode="auto">
          <a:xfrm>
            <a:off x="948383" y="624510"/>
            <a:ext cx="7561187" cy="500063"/>
          </a:xfrm>
          <a:prstGeom prst="rect">
            <a:avLst/>
          </a:prstGeom>
          <a:noFill/>
          <a:ln w="9525">
            <a:noFill/>
            <a:miter lim="800000"/>
            <a:headEnd/>
            <a:tailEnd/>
          </a:ln>
        </p:spPr>
        <p:txBody>
          <a:bodyPr tIns="0" bIns="0" anchor="ctr"/>
          <a:lstStyle/>
          <a:p>
            <a:pPr eaLnBrk="0" hangingPunct="0">
              <a:lnSpc>
                <a:spcPct val="150000"/>
              </a:lnSpc>
              <a:defRPr/>
            </a:pPr>
            <a:r>
              <a:rPr lang="ru-RU" altLang="ru-RU" sz="1200" b="1" dirty="0">
                <a:latin typeface="Arial" panose="020B0604020202020204" pitchFamily="34" charset="0"/>
                <a:cs typeface="Arial" panose="020B0604020202020204" pitchFamily="34" charset="0"/>
              </a:rPr>
              <a:t>Ассортимент плитки</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ручной формовки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14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Querenstede</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6403F293-E209-4BD8-A5F9-32A5D9A488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4717994"/>
            <a:ext cx="2774449" cy="1022113"/>
          </a:xfrm>
          <a:prstGeom prst="rect">
            <a:avLst/>
          </a:prstGeom>
        </p:spPr>
      </p:pic>
      <p:pic>
        <p:nvPicPr>
          <p:cNvPr id="34" name="Рисунок 33">
            <a:extLst>
              <a:ext uri="{FF2B5EF4-FFF2-40B4-BE49-F238E27FC236}">
                <a16:creationId xmlns:a16="http://schemas.microsoft.com/office/drawing/2014/main" id="{D1FC371E-DB80-4596-9AAF-8EEBD8868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550" y="4157872"/>
            <a:ext cx="1722164" cy="1813852"/>
          </a:xfrm>
          <a:prstGeom prst="rect">
            <a:avLst/>
          </a:prstGeom>
        </p:spPr>
      </p:pic>
      <p:pic>
        <p:nvPicPr>
          <p:cNvPr id="36" name="Рисунок 35">
            <a:extLst>
              <a:ext uri="{FF2B5EF4-FFF2-40B4-BE49-F238E27FC236}">
                <a16:creationId xmlns:a16="http://schemas.microsoft.com/office/drawing/2014/main" id="{E6748F02-DCC7-46B3-8B9C-06EF06B83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923" y="1420013"/>
            <a:ext cx="1721887" cy="1973509"/>
          </a:xfrm>
          <a:prstGeom prst="rect">
            <a:avLst/>
          </a:prstGeom>
        </p:spPr>
      </p:pic>
      <p:sp>
        <p:nvSpPr>
          <p:cNvPr id="38" name="Rectangle 18">
            <a:extLst>
              <a:ext uri="{FF2B5EF4-FFF2-40B4-BE49-F238E27FC236}">
                <a16:creationId xmlns:a16="http://schemas.microsoft.com/office/drawing/2014/main" id="{FE14C3A7-F91F-44AD-86E3-CFFBB024B033}"/>
              </a:ext>
            </a:extLst>
          </p:cNvPr>
          <p:cNvSpPr>
            <a:spLocks noChangeArrowheads="1"/>
          </p:cNvSpPr>
          <p:nvPr/>
        </p:nvSpPr>
        <p:spPr bwMode="auto">
          <a:xfrm>
            <a:off x="6699283" y="3447288"/>
            <a:ext cx="2071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200" b="1" dirty="0"/>
              <a:t>GEESTBRAND</a:t>
            </a:r>
            <a:r>
              <a:rPr lang="en-US" altLang="ru-RU" sz="1200" dirty="0"/>
              <a:t> </a:t>
            </a:r>
            <a:br>
              <a:rPr lang="ru-RU" altLang="ru-RU" sz="1200" dirty="0"/>
            </a:br>
            <a:r>
              <a:rPr lang="en-US" altLang="ru-RU" sz="1200" dirty="0" err="1"/>
              <a:t>felsgrau</a:t>
            </a:r>
            <a:endParaRPr lang="ru-RU" altLang="ru-RU" sz="1200" dirty="0"/>
          </a:p>
        </p:txBody>
      </p:sp>
      <p:sp>
        <p:nvSpPr>
          <p:cNvPr id="39" name="Rectangle 18">
            <a:extLst>
              <a:ext uri="{FF2B5EF4-FFF2-40B4-BE49-F238E27FC236}">
                <a16:creationId xmlns:a16="http://schemas.microsoft.com/office/drawing/2014/main" id="{400417C5-C7E8-4886-A29A-6F8C72D2AAA6}"/>
              </a:ext>
            </a:extLst>
          </p:cNvPr>
          <p:cNvSpPr>
            <a:spLocks noChangeArrowheads="1"/>
          </p:cNvSpPr>
          <p:nvPr/>
        </p:nvSpPr>
        <p:spPr bwMode="auto">
          <a:xfrm>
            <a:off x="436662" y="5983458"/>
            <a:ext cx="2071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200" b="1" dirty="0"/>
              <a:t>GEESTBRAND</a:t>
            </a:r>
            <a:r>
              <a:rPr lang="en-US" altLang="ru-RU" sz="1200" dirty="0"/>
              <a:t> </a:t>
            </a:r>
            <a:br>
              <a:rPr lang="ru-RU" altLang="ru-RU" sz="1200" dirty="0"/>
            </a:br>
            <a:r>
              <a:rPr lang="en-US" altLang="ru-RU" sz="1200" dirty="0"/>
              <a:t>bunt-</a:t>
            </a:r>
            <a:r>
              <a:rPr lang="en-US" altLang="ru-RU" sz="1200" dirty="0" err="1"/>
              <a:t>wei</a:t>
            </a:r>
            <a:r>
              <a:rPr lang="el-GR" altLang="ru-RU" sz="1200" dirty="0"/>
              <a:t>β</a:t>
            </a:r>
            <a:r>
              <a:rPr lang="en-US" altLang="ru-RU" sz="1200" dirty="0"/>
              <a:t> </a:t>
            </a:r>
            <a:endParaRPr lang="ru-RU" altLang="ru-RU" sz="1200" dirty="0"/>
          </a:p>
        </p:txBody>
      </p:sp>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1702" y="2745285"/>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3444" y="2763165"/>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8811" y="2741530"/>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0428" y="2741530"/>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0386" y="5544025"/>
            <a:ext cx="862012" cy="1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06075" y="5820558"/>
            <a:ext cx="4236160" cy="369332"/>
          </a:xfrm>
          <a:prstGeom prst="rect">
            <a:avLst/>
          </a:prstGeom>
          <a:noFill/>
        </p:spPr>
        <p:txBody>
          <a:bodyPr wrap="none" rtlCol="0">
            <a:spAutoFit/>
          </a:bodyPr>
          <a:lstStyle/>
          <a:p>
            <a:r>
              <a:rPr lang="ru-RU" dirty="0"/>
              <a:t>УГЛОВОЙ ЭЛЕМЕНТ К КАЖДОЙ МОДЕЛИ!</a:t>
            </a:r>
          </a:p>
        </p:txBody>
      </p:sp>
    </p:spTree>
    <p:extLst>
      <p:ext uri="{BB962C8B-B14F-4D97-AF65-F5344CB8AC3E}">
        <p14:creationId xmlns:p14="http://schemas.microsoft.com/office/powerpoint/2010/main" val="785210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15" name="Rectangle 18"/>
          <p:cNvSpPr>
            <a:spLocks noChangeArrowheads="1"/>
          </p:cNvSpPr>
          <p:nvPr/>
        </p:nvSpPr>
        <p:spPr bwMode="auto">
          <a:xfrm>
            <a:off x="265116" y="3243931"/>
            <a:ext cx="2160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400" b="1" dirty="0">
                <a:latin typeface="+mn-lt"/>
              </a:rPr>
              <a:t>WIESMOOR</a:t>
            </a:r>
            <a:r>
              <a:rPr lang="en-US" altLang="ru-RU" sz="1400" dirty="0">
                <a:latin typeface="+mn-lt"/>
              </a:rPr>
              <a:t> </a:t>
            </a:r>
            <a:r>
              <a:rPr lang="en-US" altLang="ru-RU" sz="1400" dirty="0" err="1">
                <a:latin typeface="+mn-lt"/>
              </a:rPr>
              <a:t>hellrot</a:t>
            </a:r>
            <a:r>
              <a:rPr lang="en-US" altLang="ru-RU" sz="1400" dirty="0">
                <a:latin typeface="+mn-lt"/>
              </a:rPr>
              <a:t> </a:t>
            </a:r>
          </a:p>
          <a:p>
            <a:pPr algn="ctr" eaLnBrk="1" hangingPunct="1"/>
            <a:r>
              <a:rPr lang="en-US" altLang="ru-RU" sz="1400" dirty="0">
                <a:latin typeface="+mn-lt"/>
              </a:rPr>
              <a:t>bunt</a:t>
            </a:r>
            <a:endParaRPr lang="ru-RU" altLang="ru-RU" sz="1400" dirty="0">
              <a:latin typeface="+mn-lt"/>
            </a:endParaRPr>
          </a:p>
        </p:txBody>
      </p:sp>
      <p:sp>
        <p:nvSpPr>
          <p:cNvPr id="18" name="Rectangle 2"/>
          <p:cNvSpPr txBox="1">
            <a:spLocks noChangeArrowheads="1"/>
          </p:cNvSpPr>
          <p:nvPr/>
        </p:nvSpPr>
        <p:spPr bwMode="auto">
          <a:xfrm>
            <a:off x="940868" y="667237"/>
            <a:ext cx="7561187" cy="500063"/>
          </a:xfrm>
          <a:prstGeom prst="rect">
            <a:avLst/>
          </a:prstGeom>
          <a:noFill/>
          <a:ln w="9525">
            <a:noFill/>
            <a:miter lim="800000"/>
            <a:headEnd/>
            <a:tailEnd/>
          </a:ln>
        </p:spPr>
        <p:txBody>
          <a:bodyPr tIns="0" bIns="0" anchor="ctr"/>
          <a:lstStyle/>
          <a:p>
            <a:pPr eaLnBrk="0" hangingPunct="0">
              <a:lnSpc>
                <a:spcPct val="150000"/>
              </a:lnSpc>
              <a:defRPr/>
            </a:pPr>
            <a:r>
              <a:rPr lang="ru-RU" altLang="ru-RU" sz="1200" b="1" dirty="0">
                <a:latin typeface="Arial" panose="020B0604020202020204" pitchFamily="34" charset="0"/>
                <a:cs typeface="Arial" panose="020B0604020202020204" pitchFamily="34" charset="0"/>
              </a:rPr>
              <a:t>Ассортимент плитки</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ручной формовки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14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Querenstede</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802B6FF-386A-401D-9610-5248879A5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16" y="1251304"/>
            <a:ext cx="1782738" cy="2033149"/>
          </a:xfrm>
          <a:prstGeom prst="rect">
            <a:avLst/>
          </a:prstGeom>
        </p:spPr>
      </p:pic>
      <p:pic>
        <p:nvPicPr>
          <p:cNvPr id="19" name="Рисунок 18">
            <a:extLst>
              <a:ext uri="{FF2B5EF4-FFF2-40B4-BE49-F238E27FC236}">
                <a16:creationId xmlns:a16="http://schemas.microsoft.com/office/drawing/2014/main" id="{6E7631A8-0405-47D1-B40D-358D34765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442" y="1234389"/>
            <a:ext cx="1779343" cy="2019555"/>
          </a:xfrm>
          <a:prstGeom prst="rect">
            <a:avLst/>
          </a:prstGeom>
        </p:spPr>
      </p:pic>
      <p:pic>
        <p:nvPicPr>
          <p:cNvPr id="20" name="Рисунок 19">
            <a:extLst>
              <a:ext uri="{FF2B5EF4-FFF2-40B4-BE49-F238E27FC236}">
                <a16:creationId xmlns:a16="http://schemas.microsoft.com/office/drawing/2014/main" id="{E451003B-89D3-47D2-B40E-1D2A0BBBA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640" y="3774374"/>
            <a:ext cx="1779344" cy="2018092"/>
          </a:xfrm>
          <a:prstGeom prst="rect">
            <a:avLst/>
          </a:prstGeom>
        </p:spPr>
      </p:pic>
      <p:pic>
        <p:nvPicPr>
          <p:cNvPr id="22" name="Рисунок 21">
            <a:extLst>
              <a:ext uri="{FF2B5EF4-FFF2-40B4-BE49-F238E27FC236}">
                <a16:creationId xmlns:a16="http://schemas.microsoft.com/office/drawing/2014/main" id="{8C03E150-CC14-43CF-B7B4-46B9A4847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6383" y="1240166"/>
            <a:ext cx="1779343" cy="2019555"/>
          </a:xfrm>
          <a:prstGeom prst="rect">
            <a:avLst/>
          </a:prstGeom>
        </p:spPr>
      </p:pic>
      <p:pic>
        <p:nvPicPr>
          <p:cNvPr id="23" name="Рисунок 22">
            <a:extLst>
              <a:ext uri="{FF2B5EF4-FFF2-40B4-BE49-F238E27FC236}">
                <a16:creationId xmlns:a16="http://schemas.microsoft.com/office/drawing/2014/main" id="{0859FC5E-961E-450F-A2CF-DA671D9C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813" y="3772911"/>
            <a:ext cx="1779344" cy="2019555"/>
          </a:xfrm>
          <a:prstGeom prst="rect">
            <a:avLst/>
          </a:prstGeom>
        </p:spPr>
      </p:pic>
      <p:pic>
        <p:nvPicPr>
          <p:cNvPr id="24" name="Рисунок 23">
            <a:extLst>
              <a:ext uri="{FF2B5EF4-FFF2-40B4-BE49-F238E27FC236}">
                <a16:creationId xmlns:a16="http://schemas.microsoft.com/office/drawing/2014/main" id="{F7FC6E19-0DD5-4A60-8F2C-D097F84DF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8640" y="1240166"/>
            <a:ext cx="1779344" cy="2019555"/>
          </a:xfrm>
          <a:prstGeom prst="rect">
            <a:avLst/>
          </a:prstGeom>
        </p:spPr>
      </p:pic>
      <p:sp>
        <p:nvSpPr>
          <p:cNvPr id="2" name="Прямоугольник 1">
            <a:extLst>
              <a:ext uri="{FF2B5EF4-FFF2-40B4-BE49-F238E27FC236}">
                <a16:creationId xmlns:a16="http://schemas.microsoft.com/office/drawing/2014/main" id="{E174DA45-F7B5-4B5A-BDC5-173B04EDEB47}"/>
              </a:ext>
            </a:extLst>
          </p:cNvPr>
          <p:cNvSpPr/>
          <p:nvPr/>
        </p:nvSpPr>
        <p:spPr>
          <a:xfrm>
            <a:off x="2312686" y="3258951"/>
            <a:ext cx="2331614" cy="523220"/>
          </a:xfrm>
          <a:prstGeom prst="rect">
            <a:avLst/>
          </a:prstGeom>
        </p:spPr>
        <p:txBody>
          <a:bodyPr wrap="square">
            <a:spAutoFit/>
          </a:bodyPr>
          <a:lstStyle/>
          <a:p>
            <a:pPr algn="ctr"/>
            <a:r>
              <a:rPr lang="en-US" altLang="ru-RU" sz="1400" b="1" dirty="0"/>
              <a:t>WIESMOOR</a:t>
            </a:r>
            <a:r>
              <a:rPr lang="en-US" altLang="ru-RU" sz="1400" dirty="0"/>
              <a:t> </a:t>
            </a:r>
            <a:r>
              <a:rPr lang="en-US" altLang="ru-RU" sz="1400" dirty="0" err="1"/>
              <a:t>rotblau</a:t>
            </a:r>
            <a:r>
              <a:rPr lang="en-US" altLang="ru-RU" sz="1400" dirty="0"/>
              <a:t>-</a:t>
            </a:r>
          </a:p>
          <a:p>
            <a:pPr algn="ctr"/>
            <a:r>
              <a:rPr lang="en-US" altLang="ru-RU" sz="1400" dirty="0"/>
              <a:t>bunt</a:t>
            </a:r>
            <a:endParaRPr lang="ru-RU" altLang="ru-RU" sz="1400" dirty="0"/>
          </a:p>
        </p:txBody>
      </p:sp>
      <p:sp>
        <p:nvSpPr>
          <p:cNvPr id="25" name="Rectangle 18">
            <a:extLst>
              <a:ext uri="{FF2B5EF4-FFF2-40B4-BE49-F238E27FC236}">
                <a16:creationId xmlns:a16="http://schemas.microsoft.com/office/drawing/2014/main" id="{F19BE721-E031-417F-A894-93FD81A859AB}"/>
              </a:ext>
            </a:extLst>
          </p:cNvPr>
          <p:cNvSpPr>
            <a:spLocks noChangeArrowheads="1"/>
          </p:cNvSpPr>
          <p:nvPr/>
        </p:nvSpPr>
        <p:spPr bwMode="auto">
          <a:xfrm>
            <a:off x="4721461" y="3290971"/>
            <a:ext cx="1935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WIESMOOR</a:t>
            </a:r>
            <a:r>
              <a:rPr lang="en-US" altLang="ru-RU" sz="1400" dirty="0">
                <a:latin typeface="+mn-lt"/>
              </a:rPr>
              <a:t> </a:t>
            </a:r>
            <a:r>
              <a:rPr lang="en-US" altLang="ru-RU" sz="1400" dirty="0" err="1">
                <a:latin typeface="+mn-lt"/>
              </a:rPr>
              <a:t>kohle</a:t>
            </a:r>
            <a:r>
              <a:rPr lang="ru-RU" altLang="ru-RU" sz="1400" dirty="0">
                <a:latin typeface="+mn-lt"/>
              </a:rPr>
              <a:t>-</a:t>
            </a:r>
            <a:r>
              <a:rPr lang="en-US" altLang="ru-RU" sz="1400" dirty="0">
                <a:latin typeface="+mn-lt"/>
              </a:rPr>
              <a:t>bunt</a:t>
            </a:r>
            <a:endParaRPr lang="ru-RU" altLang="ru-RU" sz="1400" dirty="0">
              <a:latin typeface="+mn-lt"/>
            </a:endParaRPr>
          </a:p>
        </p:txBody>
      </p:sp>
      <p:sp>
        <p:nvSpPr>
          <p:cNvPr id="4" name="Прямоугольник 3">
            <a:extLst>
              <a:ext uri="{FF2B5EF4-FFF2-40B4-BE49-F238E27FC236}">
                <a16:creationId xmlns:a16="http://schemas.microsoft.com/office/drawing/2014/main" id="{D976DBF0-BC96-4BE7-A47A-219757992DBE}"/>
              </a:ext>
            </a:extLst>
          </p:cNvPr>
          <p:cNvSpPr/>
          <p:nvPr/>
        </p:nvSpPr>
        <p:spPr>
          <a:xfrm>
            <a:off x="6965814" y="3281750"/>
            <a:ext cx="1756635" cy="523220"/>
          </a:xfrm>
          <a:prstGeom prst="rect">
            <a:avLst/>
          </a:prstGeom>
        </p:spPr>
        <p:txBody>
          <a:bodyPr wrap="none">
            <a:spAutoFit/>
          </a:bodyPr>
          <a:lstStyle/>
          <a:p>
            <a:r>
              <a:rPr lang="en-US" altLang="ru-RU" sz="1400" b="1" dirty="0"/>
              <a:t>WIESMOOR </a:t>
            </a:r>
            <a:r>
              <a:rPr lang="ru-RU" sz="1400" dirty="0" err="1"/>
              <a:t>hellgrau</a:t>
            </a:r>
            <a:r>
              <a:rPr lang="ru-RU" sz="1400" dirty="0"/>
              <a:t>-</a:t>
            </a:r>
            <a:endParaRPr lang="en-US" sz="1400" dirty="0"/>
          </a:p>
          <a:p>
            <a:r>
              <a:rPr lang="ru-RU" sz="1400" dirty="0" err="1"/>
              <a:t>bunt</a:t>
            </a:r>
            <a:endParaRPr lang="ru-RU" sz="1400" dirty="0"/>
          </a:p>
        </p:txBody>
      </p:sp>
      <p:sp>
        <p:nvSpPr>
          <p:cNvPr id="6" name="Прямоугольник 5">
            <a:extLst>
              <a:ext uri="{FF2B5EF4-FFF2-40B4-BE49-F238E27FC236}">
                <a16:creationId xmlns:a16="http://schemas.microsoft.com/office/drawing/2014/main" id="{D1D4B29D-E530-4403-B507-300F88A74A43}"/>
              </a:ext>
            </a:extLst>
          </p:cNvPr>
          <p:cNvSpPr/>
          <p:nvPr/>
        </p:nvSpPr>
        <p:spPr>
          <a:xfrm>
            <a:off x="435557" y="5834180"/>
            <a:ext cx="4572000" cy="307777"/>
          </a:xfrm>
          <a:prstGeom prst="rect">
            <a:avLst/>
          </a:prstGeom>
        </p:spPr>
        <p:txBody>
          <a:bodyPr>
            <a:spAutoFit/>
          </a:bodyPr>
          <a:lstStyle/>
          <a:p>
            <a:r>
              <a:rPr lang="en-US" altLang="ru-RU" sz="1400" b="1" dirty="0"/>
              <a:t>WIESMOOR </a:t>
            </a:r>
            <a:r>
              <a:rPr lang="en-US" sz="1400" dirty="0" err="1"/>
              <a:t>kohle-weiss</a:t>
            </a:r>
            <a:endParaRPr lang="ru-RU" sz="1400" dirty="0"/>
          </a:p>
        </p:txBody>
      </p:sp>
      <p:sp>
        <p:nvSpPr>
          <p:cNvPr id="8" name="Прямоугольник 7">
            <a:extLst>
              <a:ext uri="{FF2B5EF4-FFF2-40B4-BE49-F238E27FC236}">
                <a16:creationId xmlns:a16="http://schemas.microsoft.com/office/drawing/2014/main" id="{A17652F6-1212-4F58-81E0-AD10865CA9D5}"/>
              </a:ext>
            </a:extLst>
          </p:cNvPr>
          <p:cNvSpPr/>
          <p:nvPr/>
        </p:nvSpPr>
        <p:spPr>
          <a:xfrm>
            <a:off x="2631504" y="5834180"/>
            <a:ext cx="1751377" cy="307777"/>
          </a:xfrm>
          <a:prstGeom prst="rect">
            <a:avLst/>
          </a:prstGeom>
        </p:spPr>
        <p:txBody>
          <a:bodyPr wrap="none">
            <a:spAutoFit/>
          </a:bodyPr>
          <a:lstStyle/>
          <a:p>
            <a:r>
              <a:rPr lang="en-US" altLang="ru-RU" sz="1400" b="1" dirty="0"/>
              <a:t>WIESMOOR </a:t>
            </a:r>
            <a:r>
              <a:rPr lang="ru-RU" sz="1400" dirty="0" err="1"/>
              <a:t>erd-bunt</a:t>
            </a:r>
            <a:endParaRPr lang="ru-RU" sz="1400" dirty="0"/>
          </a:p>
        </p:txBody>
      </p:sp>
      <p:pic>
        <p:nvPicPr>
          <p:cNvPr id="28" name="Рисунок 27">
            <a:extLst>
              <a:ext uri="{FF2B5EF4-FFF2-40B4-BE49-F238E27FC236}">
                <a16:creationId xmlns:a16="http://schemas.microsoft.com/office/drawing/2014/main" id="{DECA289D-BB9B-483E-BD6F-047C3F5F5C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7034" y="3929956"/>
            <a:ext cx="3275856" cy="1842669"/>
          </a:xfrm>
          <a:prstGeom prst="rect">
            <a:avLst/>
          </a:prstGeom>
        </p:spPr>
      </p:pic>
      <p:sp>
        <p:nvSpPr>
          <p:cNvPr id="16" name="TextBox 15"/>
          <p:cNvSpPr txBox="1"/>
          <p:nvPr/>
        </p:nvSpPr>
        <p:spPr>
          <a:xfrm>
            <a:off x="4843362" y="5772625"/>
            <a:ext cx="4236160" cy="369332"/>
          </a:xfrm>
          <a:prstGeom prst="rect">
            <a:avLst/>
          </a:prstGeom>
          <a:noFill/>
        </p:spPr>
        <p:txBody>
          <a:bodyPr wrap="none" rtlCol="0">
            <a:spAutoFit/>
          </a:bodyPr>
          <a:lstStyle/>
          <a:p>
            <a:r>
              <a:rPr lang="ru-RU" dirty="0"/>
              <a:t>УГЛОВОЙ ЭЛЕМЕНТ К КАЖДОЙ МОДЕЛИ!</a:t>
            </a:r>
          </a:p>
        </p:txBody>
      </p:sp>
    </p:spTree>
    <p:extLst>
      <p:ext uri="{BB962C8B-B14F-4D97-AF65-F5344CB8AC3E}">
        <p14:creationId xmlns:p14="http://schemas.microsoft.com/office/powerpoint/2010/main" val="3234663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51" name="Picture 31" descr="JEVER-friesisch-bunt-NF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321" y="1294440"/>
            <a:ext cx="1883072" cy="2137735"/>
          </a:xfrm>
          <a:prstGeom prst="rect">
            <a:avLst/>
          </a:prstGeom>
          <a:noFill/>
          <a:extLst>
            <a:ext uri="{909E8E84-426E-40DD-AFC4-6F175D3DCCD1}">
              <a14:hiddenFill xmlns:a14="http://schemas.microsoft.com/office/drawing/2010/main">
                <a:solidFill>
                  <a:srgbClr val="FFFFFF"/>
                </a:solidFill>
              </a14:hiddenFill>
            </a:ext>
          </a:extLst>
        </p:spPr>
      </p:pic>
      <p:pic>
        <p:nvPicPr>
          <p:cNvPr id="261148" name="Picture 28" descr="GREETSIEL-friesisch-bunt-glatt-NF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8498" y="3793198"/>
            <a:ext cx="1883072" cy="2137735"/>
          </a:xfrm>
          <a:prstGeom prst="rect">
            <a:avLst/>
          </a:prstGeom>
          <a:noFill/>
          <a:extLst>
            <a:ext uri="{909E8E84-426E-40DD-AFC4-6F175D3DCCD1}">
              <a14:hiddenFill xmlns:a14="http://schemas.microsoft.com/office/drawing/2010/main">
                <a:solidFill>
                  <a:srgbClr val="FFFFFF"/>
                </a:solidFill>
              </a14:hiddenFill>
            </a:ext>
          </a:extLst>
        </p:spPr>
      </p:pic>
      <p:pic>
        <p:nvPicPr>
          <p:cNvPr id="261149" name="Picture 29" descr="FILSUM-vulcan-bunt-NF_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1291265"/>
            <a:ext cx="1883072" cy="2137735"/>
          </a:xfrm>
          <a:prstGeom prst="rect">
            <a:avLst/>
          </a:prstGeom>
          <a:noFill/>
          <a:extLst>
            <a:ext uri="{909E8E84-426E-40DD-AFC4-6F175D3DCCD1}">
              <a14:hiddenFill xmlns:a14="http://schemas.microsoft.com/office/drawing/2010/main">
                <a:solidFill>
                  <a:srgbClr val="FFFFFF"/>
                </a:solidFill>
              </a14:hiddenFill>
            </a:ext>
          </a:extLst>
        </p:spPr>
      </p:pic>
      <p:sp>
        <p:nvSpPr>
          <p:cNvPr id="261133" name="Rectangle 18"/>
          <p:cNvSpPr>
            <a:spLocks noChangeArrowheads="1"/>
          </p:cNvSpPr>
          <p:nvPr/>
        </p:nvSpPr>
        <p:spPr bwMode="auto">
          <a:xfrm>
            <a:off x="3060300" y="5927098"/>
            <a:ext cx="2071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GREETSIEL</a:t>
            </a:r>
            <a:r>
              <a:rPr lang="en-US" altLang="ru-RU" sz="1400" dirty="0">
                <a:latin typeface="+mn-lt"/>
              </a:rPr>
              <a:t> </a:t>
            </a:r>
            <a:r>
              <a:rPr lang="en-US" altLang="ru-RU" sz="1400" dirty="0" err="1">
                <a:latin typeface="+mn-lt"/>
              </a:rPr>
              <a:t>friesisch</a:t>
            </a:r>
            <a:r>
              <a:rPr lang="en-US" altLang="ru-RU" sz="1400" dirty="0">
                <a:latin typeface="+mn-lt"/>
              </a:rPr>
              <a:t>-bunt, </a:t>
            </a:r>
            <a:r>
              <a:rPr lang="en-US" altLang="ru-RU" sz="1400" dirty="0" err="1">
                <a:latin typeface="+mn-lt"/>
              </a:rPr>
              <a:t>glatt</a:t>
            </a:r>
            <a:endParaRPr lang="ru-RU" altLang="ru-RU" sz="1400" dirty="0">
              <a:latin typeface="+mn-lt"/>
            </a:endParaRPr>
          </a:p>
        </p:txBody>
      </p:sp>
      <p:sp>
        <p:nvSpPr>
          <p:cNvPr id="261136" name="Rectangle 18"/>
          <p:cNvSpPr>
            <a:spLocks noChangeArrowheads="1"/>
          </p:cNvSpPr>
          <p:nvPr/>
        </p:nvSpPr>
        <p:spPr bwMode="auto">
          <a:xfrm>
            <a:off x="3203848" y="3429000"/>
            <a:ext cx="2160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JEVER</a:t>
            </a:r>
            <a:r>
              <a:rPr lang="en-US" altLang="ru-RU" sz="1400" dirty="0">
                <a:latin typeface="+mn-lt"/>
              </a:rPr>
              <a:t> </a:t>
            </a:r>
            <a:r>
              <a:rPr lang="en-US" altLang="ru-RU" sz="1400" dirty="0" err="1">
                <a:latin typeface="+mn-lt"/>
              </a:rPr>
              <a:t>friesisch</a:t>
            </a:r>
            <a:r>
              <a:rPr lang="en-US" altLang="ru-RU" sz="1400" dirty="0">
                <a:latin typeface="+mn-lt"/>
              </a:rPr>
              <a:t>-bunt</a:t>
            </a:r>
            <a:endParaRPr lang="ru-RU" altLang="ru-RU" sz="1400" dirty="0">
              <a:latin typeface="+mn-lt"/>
            </a:endParaRPr>
          </a:p>
        </p:txBody>
      </p:sp>
      <p:sp>
        <p:nvSpPr>
          <p:cNvPr id="261138" name="Rectangle 18"/>
          <p:cNvSpPr>
            <a:spLocks noChangeArrowheads="1"/>
          </p:cNvSpPr>
          <p:nvPr/>
        </p:nvSpPr>
        <p:spPr bwMode="auto">
          <a:xfrm>
            <a:off x="775295" y="3429000"/>
            <a:ext cx="2071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b="1" dirty="0">
                <a:latin typeface="+mn-lt"/>
              </a:rPr>
              <a:t>FILSUM</a:t>
            </a:r>
            <a:r>
              <a:rPr lang="en-US" altLang="ru-RU" sz="1400" dirty="0">
                <a:latin typeface="+mn-lt"/>
              </a:rPr>
              <a:t> </a:t>
            </a:r>
            <a:r>
              <a:rPr lang="en-US" altLang="ru-RU" sz="1400" dirty="0" err="1">
                <a:latin typeface="+mn-lt"/>
              </a:rPr>
              <a:t>vulcan</a:t>
            </a:r>
            <a:r>
              <a:rPr lang="en-US" altLang="ru-RU" sz="1400" dirty="0">
                <a:latin typeface="+mn-lt"/>
              </a:rPr>
              <a:t>-bunt</a:t>
            </a:r>
            <a:endParaRPr lang="ru-RU" altLang="ru-RU" sz="1400" dirty="0">
              <a:latin typeface="+mn-lt"/>
            </a:endParaRPr>
          </a:p>
        </p:txBody>
      </p:sp>
      <p:pic>
        <p:nvPicPr>
          <p:cNvPr id="19" name="Picture 36" descr="GREETSIEL-friesisch-bunt-genarbt_besandet-NF_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362" y="3793611"/>
            <a:ext cx="1881278" cy="21341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8"/>
          <p:cNvSpPr>
            <a:spLocks noChangeArrowheads="1"/>
          </p:cNvSpPr>
          <p:nvPr/>
        </p:nvSpPr>
        <p:spPr bwMode="auto">
          <a:xfrm>
            <a:off x="585725" y="5930116"/>
            <a:ext cx="2071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sz="1400" b="1" dirty="0">
                <a:latin typeface="+mn-lt"/>
              </a:rPr>
              <a:t>GREETSIEL</a:t>
            </a:r>
            <a:r>
              <a:rPr lang="en-US" altLang="ru-RU" sz="1400" dirty="0">
                <a:latin typeface="+mn-lt"/>
              </a:rPr>
              <a:t> </a:t>
            </a:r>
            <a:r>
              <a:rPr lang="en-US" altLang="ru-RU" sz="1400" dirty="0" err="1">
                <a:latin typeface="+mn-lt"/>
              </a:rPr>
              <a:t>friesisch</a:t>
            </a:r>
            <a:r>
              <a:rPr lang="ru-RU" altLang="ru-RU" sz="1400" dirty="0">
                <a:latin typeface="+mn-lt"/>
              </a:rPr>
              <a:t> </a:t>
            </a:r>
            <a:r>
              <a:rPr lang="en-US" altLang="ru-RU" sz="1400" dirty="0">
                <a:latin typeface="+mn-lt"/>
              </a:rPr>
              <a:t>bunt, </a:t>
            </a:r>
            <a:r>
              <a:rPr lang="en-US" altLang="ru-RU" sz="1400" dirty="0" err="1">
                <a:latin typeface="+mn-lt"/>
              </a:rPr>
              <a:t>genarbt</a:t>
            </a:r>
            <a:r>
              <a:rPr lang="en-US" altLang="ru-RU" sz="1400" dirty="0">
                <a:latin typeface="+mn-lt"/>
              </a:rPr>
              <a:t> /</a:t>
            </a:r>
            <a:r>
              <a:rPr lang="en-US" altLang="ru-RU" sz="1400" dirty="0" err="1">
                <a:latin typeface="+mn-lt"/>
              </a:rPr>
              <a:t>besandet</a:t>
            </a:r>
            <a:endParaRPr lang="ru-RU" altLang="ru-RU" sz="1400" dirty="0">
              <a:latin typeface="+mn-lt"/>
            </a:endParaRPr>
          </a:p>
        </p:txBody>
      </p:sp>
      <p:sp>
        <p:nvSpPr>
          <p:cNvPr id="25" name="Rectangle 2"/>
          <p:cNvSpPr txBox="1">
            <a:spLocks noChangeArrowheads="1"/>
          </p:cNvSpPr>
          <p:nvPr/>
        </p:nvSpPr>
        <p:spPr bwMode="auto">
          <a:xfrm>
            <a:off x="1325985" y="663720"/>
            <a:ext cx="7344816" cy="500063"/>
          </a:xfrm>
          <a:prstGeom prst="rect">
            <a:avLst/>
          </a:prstGeom>
          <a:noFill/>
          <a:ln w="9525">
            <a:noFill/>
            <a:miter lim="800000"/>
            <a:headEnd/>
            <a:tailEnd/>
          </a:ln>
        </p:spPr>
        <p:txBody>
          <a:bodyPr tIns="0" bIns="0" anchor="ctr"/>
          <a:lstStyle/>
          <a:p>
            <a:pPr eaLnBrk="0" hangingPunct="0">
              <a:defRPr/>
            </a:pPr>
            <a:r>
              <a:rPr lang="ru-RU" altLang="ru-RU" sz="1200" b="1" dirty="0">
                <a:latin typeface="Arial" panose="020B0604020202020204" pitchFamily="34" charset="0"/>
                <a:cs typeface="Arial" panose="020B0604020202020204" pitchFamily="34" charset="0"/>
              </a:rPr>
              <a:t>Ассортимент клинкерной плитки </a:t>
            </a:r>
            <a:r>
              <a:rPr lang="en-US" altLang="ru-RU" sz="1200" b="1" dirty="0">
                <a:latin typeface="Arial" panose="020B0604020202020204" pitchFamily="34" charset="0"/>
                <a:cs typeface="Arial" panose="020B0604020202020204" pitchFamily="34"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en-US" altLang="ru-RU" sz="1200" b="1" dirty="0">
                <a:latin typeface="Arial" panose="020B0604020202020204" pitchFamily="34" charset="0"/>
                <a:cs typeface="Arial" panose="020B0604020202020204" pitchFamily="34" charset="0"/>
              </a:rPr>
              <a:t> (</a:t>
            </a:r>
            <a:r>
              <a:rPr lang="ru-RU" altLang="ru-RU" sz="1200" b="1" dirty="0">
                <a:latin typeface="Arial" panose="020B0604020202020204" pitchFamily="34" charset="0"/>
                <a:cs typeface="Arial" panose="020B0604020202020204" pitchFamily="34" charset="0"/>
              </a:rPr>
              <a:t>завод </a:t>
            </a:r>
            <a:r>
              <a:rPr lang="de-DE" altLang="ru-RU" sz="1200" b="1" dirty="0" err="1">
                <a:latin typeface="Arial" panose="020B0604020202020204" pitchFamily="34" charset="0"/>
                <a:cs typeface="Arial" panose="020B0604020202020204" pitchFamily="34" charset="0"/>
              </a:rPr>
              <a:t>Querenstede</a:t>
            </a:r>
            <a:r>
              <a:rPr lang="en-US" altLang="ru-RU" sz="1200" b="1" dirty="0">
                <a:latin typeface="Arial" panose="020B0604020202020204" pitchFamily="34" charset="0"/>
                <a:cs typeface="Arial" panose="020B0604020202020204" pitchFamily="34" charset="0"/>
              </a:rPr>
              <a:t>)</a:t>
            </a:r>
            <a:r>
              <a:rPr lang="ru-RU" altLang="ru-RU" sz="1200" b="1" dirty="0">
                <a:latin typeface="Arial" panose="020B0604020202020204" pitchFamily="34" charset="0"/>
                <a:cs typeface="Arial" panose="020B0604020202020204" pitchFamily="34" charset="0"/>
              </a:rPr>
              <a:t>.</a:t>
            </a:r>
            <a:endParaRPr lang="ru-MO" altLang="ru-RU" sz="1200" b="1"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rotWithShape="1">
          <a:blip r:embed="rId7">
            <a:extLst>
              <a:ext uri="{28A0092B-C50C-407E-A947-70E740481C1C}">
                <a14:useLocalDpi xmlns:a14="http://schemas.microsoft.com/office/drawing/2010/main" val="0"/>
              </a:ext>
            </a:extLst>
          </a:blip>
          <a:srcRect l="28125" t="484" r="22879" b="-484"/>
          <a:stretch/>
        </p:blipFill>
        <p:spPr>
          <a:xfrm>
            <a:off x="5245395" y="1291265"/>
            <a:ext cx="3431061" cy="4652983"/>
          </a:xfrm>
          <a:prstGeom prst="rect">
            <a:avLst/>
          </a:prstGeom>
        </p:spPr>
      </p:pic>
    </p:spTree>
    <p:extLst>
      <p:ext uri="{BB962C8B-B14F-4D97-AF65-F5344CB8AC3E}">
        <p14:creationId xmlns:p14="http://schemas.microsoft.com/office/powerpoint/2010/main" val="40354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3" name="Text Box 5"/>
          <p:cNvSpPr txBox="1">
            <a:spLocks noChangeArrowheads="1"/>
          </p:cNvSpPr>
          <p:nvPr/>
        </p:nvSpPr>
        <p:spPr bwMode="auto">
          <a:xfrm>
            <a:off x="467017" y="5209455"/>
            <a:ext cx="32408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400" dirty="0">
                <a:latin typeface="Arial" panose="020B0604020202020204" pitchFamily="34" charset="0"/>
                <a:cs typeface="Arial" panose="020B0604020202020204" pitchFamily="34" charset="0"/>
              </a:rPr>
              <a:t>Цены и сроки поставки – по запросу.</a:t>
            </a:r>
          </a:p>
        </p:txBody>
      </p:sp>
      <p:pic>
        <p:nvPicPr>
          <p:cNvPr id="165895" name="Picture 7" descr="цинковый желтый 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4072235"/>
            <a:ext cx="1441450" cy="728662"/>
          </a:xfrm>
          <a:prstGeom prst="rect">
            <a:avLst/>
          </a:prstGeom>
          <a:noFill/>
          <a:extLst>
            <a:ext uri="{909E8E84-426E-40DD-AFC4-6F175D3DCCD1}">
              <a14:hiddenFill xmlns:a14="http://schemas.microsoft.com/office/drawing/2010/main">
                <a:solidFill>
                  <a:srgbClr val="FFFFFF"/>
                </a:solidFill>
              </a14:hiddenFill>
            </a:ext>
          </a:extLst>
        </p:spPr>
      </p:pic>
      <p:pic>
        <p:nvPicPr>
          <p:cNvPr id="165896" name="Picture 8" descr="Белый 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700" y="1352550"/>
            <a:ext cx="1436688" cy="995363"/>
          </a:xfrm>
          <a:prstGeom prst="rect">
            <a:avLst/>
          </a:prstGeom>
          <a:noFill/>
          <a:extLst>
            <a:ext uri="{909E8E84-426E-40DD-AFC4-6F175D3DCCD1}">
              <a14:hiddenFill xmlns:a14="http://schemas.microsoft.com/office/drawing/2010/main">
                <a:solidFill>
                  <a:srgbClr val="FFFFFF"/>
                </a:solidFill>
              </a14:hiddenFill>
            </a:ext>
          </a:extLst>
        </p:spPr>
      </p:pic>
      <p:pic>
        <p:nvPicPr>
          <p:cNvPr id="165897" name="Picture 9" descr="бирюзовый матовый 3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2603673"/>
            <a:ext cx="1411288" cy="974725"/>
          </a:xfrm>
          <a:prstGeom prst="rect">
            <a:avLst/>
          </a:prstGeom>
          <a:noFill/>
          <a:extLst>
            <a:ext uri="{909E8E84-426E-40DD-AFC4-6F175D3DCCD1}">
              <a14:hiddenFill xmlns:a14="http://schemas.microsoft.com/office/drawing/2010/main">
                <a:solidFill>
                  <a:srgbClr val="FFFFFF"/>
                </a:solidFill>
              </a14:hiddenFill>
            </a:ext>
          </a:extLst>
        </p:spPr>
      </p:pic>
      <p:pic>
        <p:nvPicPr>
          <p:cNvPr id="165898" name="Picture 10" descr="кобальт 2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 y="3899197"/>
            <a:ext cx="1416050" cy="969963"/>
          </a:xfrm>
          <a:prstGeom prst="rect">
            <a:avLst/>
          </a:prstGeom>
          <a:noFill/>
          <a:extLst>
            <a:ext uri="{909E8E84-426E-40DD-AFC4-6F175D3DCCD1}">
              <a14:hiddenFill xmlns:a14="http://schemas.microsoft.com/office/drawing/2010/main">
                <a:solidFill>
                  <a:srgbClr val="FFFFFF"/>
                </a:solidFill>
              </a14:hiddenFill>
            </a:ext>
          </a:extLst>
        </p:spPr>
      </p:pic>
      <p:pic>
        <p:nvPicPr>
          <p:cNvPr id="165899" name="Picture 11" descr="салатовый 5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1352550"/>
            <a:ext cx="1428750" cy="989013"/>
          </a:xfrm>
          <a:prstGeom prst="rect">
            <a:avLst/>
          </a:prstGeom>
          <a:noFill/>
          <a:extLst>
            <a:ext uri="{909E8E84-426E-40DD-AFC4-6F175D3DCCD1}">
              <a14:hiddenFill xmlns:a14="http://schemas.microsoft.com/office/drawing/2010/main">
                <a:solidFill>
                  <a:srgbClr val="FFFFFF"/>
                </a:solidFill>
              </a14:hiddenFill>
            </a:ext>
          </a:extLst>
        </p:spPr>
      </p:pic>
      <p:pic>
        <p:nvPicPr>
          <p:cNvPr id="165900" name="Picture 12" descr="светло-голубой 4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5963" y="3899197"/>
            <a:ext cx="1416050" cy="969963"/>
          </a:xfrm>
          <a:prstGeom prst="rect">
            <a:avLst/>
          </a:prstGeom>
          <a:noFill/>
          <a:extLst>
            <a:ext uri="{909E8E84-426E-40DD-AFC4-6F175D3DCCD1}">
              <a14:hiddenFill xmlns:a14="http://schemas.microsoft.com/office/drawing/2010/main">
                <a:solidFill>
                  <a:srgbClr val="FFFFFF"/>
                </a:solidFill>
              </a14:hiddenFill>
            </a:ext>
          </a:extLst>
        </p:spPr>
      </p:pic>
      <p:pic>
        <p:nvPicPr>
          <p:cNvPr id="165901" name="Picture 13" descr="Светло-серый 9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1750" y="1370013"/>
            <a:ext cx="1411288" cy="971550"/>
          </a:xfrm>
          <a:prstGeom prst="rect">
            <a:avLst/>
          </a:prstGeom>
          <a:noFill/>
          <a:extLst>
            <a:ext uri="{909E8E84-426E-40DD-AFC4-6F175D3DCCD1}">
              <a14:hiddenFill xmlns:a14="http://schemas.microsoft.com/office/drawing/2010/main">
                <a:solidFill>
                  <a:srgbClr val="FFFFFF"/>
                </a:solidFill>
              </a14:hiddenFill>
            </a:ext>
          </a:extLst>
        </p:spPr>
      </p:pic>
      <p:pic>
        <p:nvPicPr>
          <p:cNvPr id="165902" name="Picture 14" descr="Серый 9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700" y="2603673"/>
            <a:ext cx="1439863" cy="977900"/>
          </a:xfrm>
          <a:prstGeom prst="rect">
            <a:avLst/>
          </a:prstGeom>
          <a:noFill/>
          <a:extLst>
            <a:ext uri="{909E8E84-426E-40DD-AFC4-6F175D3DCCD1}">
              <a14:hiddenFill xmlns:a14="http://schemas.microsoft.com/office/drawing/2010/main">
                <a:solidFill>
                  <a:srgbClr val="FFFFFF"/>
                </a:solidFill>
              </a14:hiddenFill>
            </a:ext>
          </a:extLst>
        </p:spPr>
      </p:pic>
      <p:pic>
        <p:nvPicPr>
          <p:cNvPr id="165903" name="Picture 15" descr="серый агат песочный 9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2100" y="1376363"/>
            <a:ext cx="141605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65904" name="Picture 16" descr="Слоновая кость светлый 10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1050" y="1352550"/>
            <a:ext cx="1414463" cy="987425"/>
          </a:xfrm>
          <a:prstGeom prst="rect">
            <a:avLst/>
          </a:prstGeom>
          <a:noFill/>
          <a:extLst>
            <a:ext uri="{909E8E84-426E-40DD-AFC4-6F175D3DCCD1}">
              <a14:hiddenFill xmlns:a14="http://schemas.microsoft.com/office/drawing/2010/main">
                <a:solidFill>
                  <a:srgbClr val="FFFFFF"/>
                </a:solidFill>
              </a14:hiddenFill>
            </a:ext>
          </a:extLst>
        </p:spPr>
      </p:pic>
      <p:pic>
        <p:nvPicPr>
          <p:cNvPr id="165905" name="Picture 17" descr="темно-зеленый 20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1050" y="2603673"/>
            <a:ext cx="1420813" cy="985838"/>
          </a:xfrm>
          <a:prstGeom prst="rect">
            <a:avLst/>
          </a:prstGeom>
          <a:noFill/>
          <a:extLst>
            <a:ext uri="{909E8E84-426E-40DD-AFC4-6F175D3DCCD1}">
              <a14:hiddenFill xmlns:a14="http://schemas.microsoft.com/office/drawing/2010/main">
                <a:solidFill>
                  <a:srgbClr val="FFFFFF"/>
                </a:solidFill>
              </a14:hiddenFill>
            </a:ext>
          </a:extLst>
        </p:spPr>
      </p:pic>
      <p:pic>
        <p:nvPicPr>
          <p:cNvPr id="165906" name="Picture 18" descr="темно-синий 2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2100" y="2603673"/>
            <a:ext cx="1420813" cy="984250"/>
          </a:xfrm>
          <a:prstGeom prst="rect">
            <a:avLst/>
          </a:prstGeom>
          <a:noFill/>
          <a:extLst>
            <a:ext uri="{909E8E84-426E-40DD-AFC4-6F175D3DCCD1}">
              <a14:hiddenFill xmlns:a14="http://schemas.microsoft.com/office/drawing/2010/main">
                <a:solidFill>
                  <a:srgbClr val="FFFFFF"/>
                </a:solidFill>
              </a14:hiddenFill>
            </a:ext>
          </a:extLst>
        </p:spPr>
      </p:pic>
      <p:pic>
        <p:nvPicPr>
          <p:cNvPr id="165907" name="Picture 19" descr="Темный кремовый 10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1750" y="2603673"/>
            <a:ext cx="1423988" cy="987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p:cNvSpPr txBox="1">
            <a:spLocks noChangeArrowheads="1"/>
          </p:cNvSpPr>
          <p:nvPr/>
        </p:nvSpPr>
        <p:spPr bwMode="auto">
          <a:xfrm>
            <a:off x="2665412" y="648208"/>
            <a:ext cx="6303963" cy="500063"/>
          </a:xfrm>
          <a:prstGeom prst="rect">
            <a:avLst/>
          </a:prstGeom>
          <a:noFill/>
          <a:ln w="9525">
            <a:noFill/>
            <a:miter lim="800000"/>
            <a:headEnd/>
            <a:tailEnd/>
          </a:ln>
        </p:spPr>
        <p:txBody>
          <a:bodyPr tIns="0" bIns="0" anchor="ctr"/>
          <a:lstStyle/>
          <a:p>
            <a:r>
              <a:rPr lang="ru-RU" altLang="ru-RU" sz="1200" b="1" dirty="0">
                <a:latin typeface="Arial" panose="020B0604020202020204" pitchFamily="34" charset="0"/>
                <a:cs typeface="Arial" panose="020B0604020202020204" pitchFamily="34" charset="0"/>
              </a:rPr>
              <a:t>Коллекция глазурованной плитки</a:t>
            </a:r>
            <a:r>
              <a:rPr lang="ru-RU" altLang="ru-RU" sz="1200" dirty="0">
                <a:latin typeface="Arial" panose="020B0604020202020204" pitchFamily="34" charset="0"/>
                <a:cs typeface="Arial" panose="020B0604020202020204" pitchFamily="34" charset="0"/>
              </a:rPr>
              <a:t> </a:t>
            </a:r>
            <a:r>
              <a:rPr lang="en-US" altLang="ru-RU" sz="1200" b="1" dirty="0">
                <a:latin typeface="Arial" panose="020B0604020202020204" pitchFamily="34" charset="0"/>
                <a:cs typeface="Arial" panose="020B0604020202020204" pitchFamily="34" charset="0"/>
              </a:rPr>
              <a:t>RŐBEN</a:t>
            </a:r>
            <a:r>
              <a:rPr lang="ru-RU" altLang="ru-RU" sz="1200" b="1"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a:t>
            </a:r>
          </a:p>
        </p:txBody>
      </p:sp>
      <p:sp>
        <p:nvSpPr>
          <p:cNvPr id="19" name="TextBox 18"/>
          <p:cNvSpPr txBox="1"/>
          <p:nvPr/>
        </p:nvSpPr>
        <p:spPr>
          <a:xfrm>
            <a:off x="467017" y="5672861"/>
            <a:ext cx="4236160" cy="369332"/>
          </a:xfrm>
          <a:prstGeom prst="rect">
            <a:avLst/>
          </a:prstGeom>
          <a:noFill/>
        </p:spPr>
        <p:txBody>
          <a:bodyPr wrap="none" rtlCol="0">
            <a:spAutoFit/>
          </a:bodyPr>
          <a:lstStyle/>
          <a:p>
            <a:r>
              <a:rPr lang="ru-RU" dirty="0"/>
              <a:t>УГЛОВОЙ ЭЛЕМЕНТ К КАЖДОЙ МОДЕЛИ!</a:t>
            </a:r>
          </a:p>
        </p:txBody>
      </p:sp>
    </p:spTree>
    <p:extLst>
      <p:ext uri="{BB962C8B-B14F-4D97-AF65-F5344CB8AC3E}">
        <p14:creationId xmlns:p14="http://schemas.microsoft.com/office/powerpoint/2010/main" val="3670341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141" name="Group 413"/>
          <p:cNvGraphicFramePr>
            <a:graphicFrameLocks noGrp="1"/>
          </p:cNvGraphicFramePr>
          <p:nvPr>
            <p:extLst>
              <p:ext uri="{D42A27DB-BD31-4B8C-83A1-F6EECF244321}">
                <p14:modId xmlns:p14="http://schemas.microsoft.com/office/powerpoint/2010/main" val="797156077"/>
              </p:ext>
            </p:extLst>
          </p:nvPr>
        </p:nvGraphicFramePr>
        <p:xfrm>
          <a:off x="395536" y="1844824"/>
          <a:ext cx="8281616" cy="3528392"/>
        </p:xfrm>
        <a:graphic>
          <a:graphicData uri="http://schemas.openxmlformats.org/drawingml/2006/table">
            <a:tbl>
              <a:tblPr/>
              <a:tblGrid>
                <a:gridCol w="4140808">
                  <a:extLst>
                    <a:ext uri="{9D8B030D-6E8A-4147-A177-3AD203B41FA5}">
                      <a16:colId xmlns:a16="http://schemas.microsoft.com/office/drawing/2014/main" val="20000"/>
                    </a:ext>
                  </a:extLst>
                </a:gridCol>
                <a:gridCol w="4140808">
                  <a:extLst>
                    <a:ext uri="{9D8B030D-6E8A-4147-A177-3AD203B41FA5}">
                      <a16:colId xmlns:a16="http://schemas.microsoft.com/office/drawing/2014/main" val="20001"/>
                    </a:ext>
                  </a:extLst>
                </a:gridCol>
              </a:tblGrid>
              <a:tr h="6431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mn-lt"/>
                          <a:ea typeface="Times New Roman" pitchFamily="18" charset="0"/>
                          <a:cs typeface="Arial" pitchFamily="34" charset="0"/>
                        </a:rPr>
                        <a:t>Плитка ручной формовки</a:t>
                      </a:r>
                    </a:p>
                  </a:txBody>
                  <a:tcPr marL="91447" marR="914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mn-lt"/>
                          <a:ea typeface="Times New Roman" pitchFamily="18" charset="0"/>
                          <a:cs typeface="Arial" pitchFamily="34" charset="0"/>
                        </a:rPr>
                        <a:t>Плитка под кирпич ручной формовки</a:t>
                      </a:r>
                    </a:p>
                  </a:txBody>
                  <a:tcPr marL="91447" marR="914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223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a:ln>
                          <a:noFill/>
                        </a:ln>
                        <a:solidFill>
                          <a:schemeClr val="tx1"/>
                        </a:solidFill>
                        <a:effectLst/>
                        <a:latin typeface="+mn-lt"/>
                        <a:cs typeface="Arial" pitchFamily="34" charset="0"/>
                      </a:endParaRPr>
                    </a:p>
                  </a:txBody>
                  <a:tcPr marL="91447" marR="914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a:ln>
                          <a:noFill/>
                        </a:ln>
                        <a:solidFill>
                          <a:schemeClr val="tx1"/>
                        </a:solidFill>
                        <a:effectLst/>
                        <a:latin typeface="+mn-lt"/>
                        <a:cs typeface="Arial" pitchFamily="34" charset="0"/>
                      </a:endParaRPr>
                    </a:p>
                  </a:txBody>
                  <a:tcPr marL="91447" marR="914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29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mn-lt"/>
                          <a:ea typeface="Times New Roman" pitchFamily="18" charset="0"/>
                          <a:cs typeface="Arial" pitchFamily="34" charset="0"/>
                        </a:rPr>
                        <a:t>Изготавливается посредством отпиливания лицевой части от стандартного кирпича. Отвечает всем соответствующим характеристикам.</a:t>
                      </a:r>
                    </a:p>
                  </a:txBody>
                  <a:tcPr marL="91447" marR="914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mn-lt"/>
                          <a:ea typeface="Times New Roman" pitchFamily="18" charset="0"/>
                          <a:cs typeface="Arial" pitchFamily="34" charset="0"/>
                        </a:rPr>
                        <a:t>Изготавливается методом пластического формования и накатки поверхности.</a:t>
                      </a:r>
                    </a:p>
                  </a:txBody>
                  <a:tcPr marL="91447" marR="914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Rectangle 2"/>
          <p:cNvSpPr txBox="1">
            <a:spLocks noChangeArrowheads="1"/>
          </p:cNvSpPr>
          <p:nvPr/>
        </p:nvSpPr>
        <p:spPr bwMode="auto">
          <a:xfrm>
            <a:off x="1475656" y="548680"/>
            <a:ext cx="5784343" cy="604175"/>
          </a:xfrm>
          <a:prstGeom prst="rect">
            <a:avLst/>
          </a:prstGeom>
          <a:noFill/>
          <a:ln w="9525">
            <a:noFill/>
            <a:miter lim="800000"/>
            <a:headEnd/>
            <a:tailEnd/>
          </a:ln>
        </p:spPr>
        <p:txBody>
          <a:bodyPr tIns="0" bIns="0" anchor="ctr"/>
          <a:lstStyle/>
          <a:p>
            <a:pPr eaLnBrk="0" hangingPunct="0">
              <a:lnSpc>
                <a:spcPct val="150000"/>
              </a:lnSpc>
              <a:defRPr/>
            </a:pPr>
            <a:r>
              <a:rPr lang="ru-RU" altLang="ru-RU" sz="1400" b="1" dirty="0"/>
              <a:t>Сравнение плитки ручной формовки и плитки под ручную формовку.</a:t>
            </a:r>
            <a:endParaRPr lang="ru-RU" sz="1400" b="1" kern="0" dirty="0"/>
          </a:p>
        </p:txBody>
      </p:sp>
      <p:pic>
        <p:nvPicPr>
          <p:cNvPr id="6146" name="Picture 2" descr="D:\OLD_KOMP\ЗАВОДЫ\Roben\0_ФОТОБАНК ROBEN\ПЛИТКА ROBEN\Плитка ручной формовки\Formback_graphit_bu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582" y="2856303"/>
            <a:ext cx="984409" cy="111728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OLD_KOMP\ЗАВОДЫ\Roben\0_ФОТОБАНК ROBEN\ПЛИТКА ROBEN\Плитка ручной формовки\Dykbrand_faemisch-bunt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407" y="2856303"/>
            <a:ext cx="984409" cy="11172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OLD_KOMP\ЗАВОДЫ\Roben\0_ФОТОБАНК ROBEN\ПЛИТКА ROBEN\Плитка ручной формовки\GEESTBRAND felsgra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673" y="2857586"/>
            <a:ext cx="983279" cy="1116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OLD_KOMP\ЗАВОДЫ\Roben\0_ФОТОБАНК ROBEN\ПЛИТКА ROBEN\Плитка Manus\manus-banda-carb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9999" y="2852936"/>
            <a:ext cx="984409" cy="111728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OLD_KOMP\ЗАВОДЫ\Roben\0_ФОТОБАНК ROBEN\ПЛИТКА ROBEN\Плитка Manus\manus-java-carb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0790" y="2858869"/>
            <a:ext cx="983279" cy="11160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OLD_KOMP\ЗАВОДЫ\Roben\0_ФОТОБАНК ROBEN\ПЛИТКА ROBEN\Плитка Manus\manus-salina-carb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2857586"/>
            <a:ext cx="984409" cy="111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95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4" name="Text Box 14"/>
          <p:cNvSpPr txBox="1">
            <a:spLocks noChangeArrowheads="1"/>
          </p:cNvSpPr>
          <p:nvPr/>
        </p:nvSpPr>
        <p:spPr bwMode="auto">
          <a:xfrm>
            <a:off x="428625" y="1124744"/>
            <a:ext cx="8283575" cy="264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ru-RU" altLang="ru-RU" sz="1400" dirty="0">
                <a:cs typeface="Arial" panose="020B0604020202020204" pitchFamily="34" charset="0"/>
              </a:rPr>
              <a:t>Часто при выборе подходящего кирпича недооценивается второй, очень важный аспект оформления фасада: сильное воздействие цвета швов. Будь это светлый, серый цементный или темный - один и тот же кирпич выглядит по-разному в зависимости от швов. Наш совет: внимательно отнеситесь к выбору цвета швов. Возможно, придется принять в расчет подбор цвета строительного раствора в соответствии с цветом кирпича, например, красный и оранжевый? Также глубина лежащего шва меняет внешнее воздействие фасадной поверхности благодаря более сильному теневому эффекту. Вы можете попросить каменщика сделать пробную расшивку швов на небольшом участке фасада. Если же Вам не понравится такой вариант, раствор можно быстро удалить.</a:t>
            </a:r>
          </a:p>
        </p:txBody>
      </p:sp>
      <p:pic>
        <p:nvPicPr>
          <p:cNvPr id="296976" name="Picture 16" descr="швы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3721100"/>
            <a:ext cx="4016375" cy="2678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3848" y="764704"/>
            <a:ext cx="2168222" cy="307777"/>
          </a:xfrm>
          <a:prstGeom prst="rect">
            <a:avLst/>
          </a:prstGeom>
          <a:noFill/>
        </p:spPr>
        <p:txBody>
          <a:bodyPr wrap="none" rtlCol="0">
            <a:spAutoFit/>
          </a:bodyPr>
          <a:lstStyle/>
          <a:p>
            <a:r>
              <a:rPr lang="ru-RU" altLang="ru-RU" sz="1400" b="1" dirty="0">
                <a:cs typeface="Arial" panose="020B0604020202020204" pitchFamily="34" charset="0"/>
              </a:rPr>
              <a:t>Важная роль цвета швов.</a:t>
            </a:r>
          </a:p>
        </p:txBody>
      </p:sp>
      <p:pic>
        <p:nvPicPr>
          <p:cNvPr id="296975" name="Picture 15" descr="швы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3721100"/>
            <a:ext cx="4016375" cy="267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065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683568" y="618241"/>
            <a:ext cx="7901408" cy="500063"/>
          </a:xfrm>
          <a:prstGeom prst="rect">
            <a:avLst/>
          </a:prstGeom>
          <a:noFill/>
          <a:ln w="9525">
            <a:noFill/>
            <a:miter lim="800000"/>
            <a:headEnd/>
            <a:tailEnd/>
          </a:ln>
        </p:spPr>
        <p:txBody>
          <a:bodyPr tIns="0" bIns="0" anchor="ctr"/>
          <a:lstStyle/>
          <a:p>
            <a:pPr eaLnBrk="0" hangingPunct="0">
              <a:lnSpc>
                <a:spcPct val="150000"/>
              </a:lnSpc>
              <a:defRPr/>
            </a:pPr>
            <a:r>
              <a:rPr lang="ru-RU" sz="1200" b="1" dirty="0">
                <a:latin typeface="Arial" charset="0"/>
              </a:rPr>
              <a:t>Реализованные объекты из плитки коллекции ручной формовки </a:t>
            </a:r>
            <a:r>
              <a:rPr lang="en-US" sz="1200" b="1" dirty="0">
                <a:latin typeface="Arial" charset="0"/>
              </a:rPr>
              <a:t>NF </a:t>
            </a:r>
            <a:r>
              <a:rPr lang="ru-RU" altLang="ru-RU" sz="1200" b="1" dirty="0">
                <a:latin typeface="Arial" panose="020B0604020202020204" pitchFamily="34" charset="0"/>
                <a:cs typeface="Arial" panose="020B0604020202020204" pitchFamily="34" charset="0"/>
              </a:rPr>
              <a:t>240 х </a:t>
            </a:r>
            <a:r>
              <a:rPr lang="ru-RU" altLang="ru-RU" sz="1200" b="1" dirty="0">
                <a:solidFill>
                  <a:srgbClr val="FF0000"/>
                </a:solidFill>
                <a:latin typeface="Arial" panose="020B0604020202020204" pitchFamily="34" charset="0"/>
                <a:cs typeface="Arial" panose="020B0604020202020204" pitchFamily="34" charset="0"/>
              </a:rPr>
              <a:t>14</a:t>
            </a:r>
            <a:r>
              <a:rPr lang="ru-RU" altLang="ru-RU" sz="1200" b="1" dirty="0">
                <a:latin typeface="Arial" panose="020B0604020202020204" pitchFamily="34" charset="0"/>
                <a:cs typeface="Arial" panose="020B0604020202020204" pitchFamily="34" charset="0"/>
              </a:rPr>
              <a:t> х 71мм.</a:t>
            </a:r>
            <a:r>
              <a:rPr lang="ru-RU" sz="1200" b="1" dirty="0">
                <a:latin typeface="Arial" charset="0"/>
              </a:rPr>
              <a:t> </a:t>
            </a:r>
            <a:endParaRPr lang="ru-RU" sz="1200" b="1" kern="0" dirty="0">
              <a:latin typeface="+mj-lt"/>
              <a:ea typeface="+mj-ea"/>
              <a:cs typeface="+mj-cs"/>
            </a:endParaRPr>
          </a:p>
        </p:txBody>
      </p:sp>
      <p:pic>
        <p:nvPicPr>
          <p:cNvPr id="5" name="Рисунок 4">
            <a:extLst>
              <a:ext uri="{FF2B5EF4-FFF2-40B4-BE49-F238E27FC236}">
                <a16:creationId xmlns:a16="http://schemas.microsoft.com/office/drawing/2014/main" id="{C9350023-CC35-4118-9D14-CD53B886D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02" y="3875012"/>
            <a:ext cx="4084984" cy="2483923"/>
          </a:xfrm>
          <a:prstGeom prst="rect">
            <a:avLst/>
          </a:prstGeom>
        </p:spPr>
      </p:pic>
      <p:pic>
        <p:nvPicPr>
          <p:cNvPr id="7" name="Рисунок 6">
            <a:extLst>
              <a:ext uri="{FF2B5EF4-FFF2-40B4-BE49-F238E27FC236}">
                <a16:creationId xmlns:a16="http://schemas.microsoft.com/office/drawing/2014/main" id="{F2D679FC-ECBF-42F5-8F96-95DB47B68E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316" y="1375920"/>
            <a:ext cx="3724140" cy="2483922"/>
          </a:xfrm>
          <a:prstGeom prst="rect">
            <a:avLst/>
          </a:prstGeom>
        </p:spPr>
      </p:pic>
      <p:pic>
        <p:nvPicPr>
          <p:cNvPr id="9" name="Рисунок 8">
            <a:extLst>
              <a:ext uri="{FF2B5EF4-FFF2-40B4-BE49-F238E27FC236}">
                <a16:creationId xmlns:a16="http://schemas.microsoft.com/office/drawing/2014/main" id="{1CB68372-5A47-46DE-A188-A1917291B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315" y="3875012"/>
            <a:ext cx="3724141" cy="2483922"/>
          </a:xfrm>
          <a:prstGeom prst="rect">
            <a:avLst/>
          </a:prstGeom>
        </p:spPr>
      </p:pic>
      <p:pic>
        <p:nvPicPr>
          <p:cNvPr id="4" name="Рисунок 3">
            <a:extLst>
              <a:ext uri="{FF2B5EF4-FFF2-40B4-BE49-F238E27FC236}">
                <a16:creationId xmlns:a16="http://schemas.microsoft.com/office/drawing/2014/main" id="{C3944721-5A95-457C-AFE3-9B63A48A4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721" y="1379851"/>
            <a:ext cx="4084984" cy="2483923"/>
          </a:xfrm>
          <a:prstGeom prst="rect">
            <a:avLst/>
          </a:prstGeom>
        </p:spPr>
      </p:pic>
    </p:spTree>
    <p:extLst>
      <p:ext uri="{BB962C8B-B14F-4D97-AF65-F5344CB8AC3E}">
        <p14:creationId xmlns:p14="http://schemas.microsoft.com/office/powerpoint/2010/main" val="386144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3">
            <a:extLst>
              <a:ext uri="{FF2B5EF4-FFF2-40B4-BE49-F238E27FC236}">
                <a16:creationId xmlns:a16="http://schemas.microsoft.com/office/drawing/2014/main" id="{FBFACCE8-6E7A-4ABB-BD4D-7EB266A8063E}"/>
              </a:ext>
            </a:extLst>
          </p:cNvPr>
          <p:cNvSpPr/>
          <p:nvPr/>
        </p:nvSpPr>
        <p:spPr>
          <a:xfrm>
            <a:off x="4940300" y="5353050"/>
            <a:ext cx="3502025" cy="255588"/>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13">
            <a:extLst>
              <a:ext uri="{FF2B5EF4-FFF2-40B4-BE49-F238E27FC236}">
                <a16:creationId xmlns:a16="http://schemas.microsoft.com/office/drawing/2014/main" id="{C58D1BBF-102A-44B3-8548-CA460A36B876}"/>
              </a:ext>
            </a:extLst>
          </p:cNvPr>
          <p:cNvSpPr/>
          <p:nvPr/>
        </p:nvSpPr>
        <p:spPr>
          <a:xfrm>
            <a:off x="4940300" y="5013325"/>
            <a:ext cx="3502025" cy="255588"/>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Rechteck 13">
            <a:extLst>
              <a:ext uri="{FF2B5EF4-FFF2-40B4-BE49-F238E27FC236}">
                <a16:creationId xmlns:a16="http://schemas.microsoft.com/office/drawing/2014/main" id="{6AFAB65A-87AE-4A6B-AA91-1F6039EAB233}"/>
              </a:ext>
            </a:extLst>
          </p:cNvPr>
          <p:cNvSpPr/>
          <p:nvPr/>
        </p:nvSpPr>
        <p:spPr>
          <a:xfrm>
            <a:off x="4940300" y="4689475"/>
            <a:ext cx="3502025" cy="255588"/>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p>
        </p:txBody>
      </p:sp>
      <p:sp>
        <p:nvSpPr>
          <p:cNvPr id="9221" name="Text Box 3">
            <a:extLst>
              <a:ext uri="{FF2B5EF4-FFF2-40B4-BE49-F238E27FC236}">
                <a16:creationId xmlns:a16="http://schemas.microsoft.com/office/drawing/2014/main" id="{956572E7-D8BA-4C34-9EDD-EA958D98DD77}"/>
              </a:ext>
            </a:extLst>
          </p:cNvPr>
          <p:cNvSpPr txBox="1">
            <a:spLocks noChangeArrowheads="1"/>
          </p:cNvSpPr>
          <p:nvPr/>
        </p:nvSpPr>
        <p:spPr bwMode="auto">
          <a:xfrm>
            <a:off x="4781550" y="1681064"/>
            <a:ext cx="2106613" cy="89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en-US" altLang="ru-RU" sz="1200" dirty="0">
                <a:solidFill>
                  <a:schemeClr val="tx1"/>
                </a:solidFill>
                <a:latin typeface="+mn-lt"/>
              </a:rPr>
              <a:t>•</a:t>
            </a:r>
            <a:r>
              <a:rPr lang="ru-RU" altLang="ru-RU" sz="1200" dirty="0">
                <a:solidFill>
                  <a:schemeClr val="tx1"/>
                </a:solidFill>
                <a:latin typeface="+mn-lt"/>
              </a:rPr>
              <a:t>    клинкерный кирпич</a:t>
            </a:r>
          </a:p>
          <a:p>
            <a:pPr eaLnBrk="1" hangingPunct="1">
              <a:lnSpc>
                <a:spcPct val="150000"/>
              </a:lnSpc>
              <a:spcBef>
                <a:spcPct val="0"/>
              </a:spcBef>
              <a:buClrTx/>
              <a:buFont typeface="Wingdings" panose="05000000000000000000" pitchFamily="2" charset="2"/>
              <a:buNone/>
              <a:defRPr/>
            </a:pPr>
            <a:r>
              <a:rPr lang="en-US" altLang="ru-RU" sz="1200" dirty="0">
                <a:solidFill>
                  <a:schemeClr val="tx1"/>
                </a:solidFill>
                <a:latin typeface="+mn-lt"/>
              </a:rPr>
              <a:t>•</a:t>
            </a:r>
            <a:r>
              <a:rPr lang="ru-RU" altLang="ru-RU" sz="1200" dirty="0">
                <a:solidFill>
                  <a:schemeClr val="tx1"/>
                </a:solidFill>
                <a:latin typeface="+mn-lt"/>
              </a:rPr>
              <a:t>   </a:t>
            </a:r>
            <a:r>
              <a:rPr lang="en-US" altLang="ru-RU" sz="1200" dirty="0">
                <a:solidFill>
                  <a:schemeClr val="tx1"/>
                </a:solidFill>
                <a:latin typeface="+mn-lt"/>
              </a:rPr>
              <a:t> </a:t>
            </a:r>
            <a:r>
              <a:rPr lang="ru-RU" altLang="ru-RU" sz="1200" dirty="0">
                <a:solidFill>
                  <a:schemeClr val="tx1"/>
                </a:solidFill>
                <a:latin typeface="+mn-lt"/>
              </a:rPr>
              <a:t>керамическая черепица</a:t>
            </a:r>
          </a:p>
          <a:p>
            <a:pPr eaLnBrk="1" hangingPunct="1">
              <a:lnSpc>
                <a:spcPct val="150000"/>
              </a:lnSpc>
              <a:spcBef>
                <a:spcPct val="0"/>
              </a:spcBef>
              <a:buClrTx/>
              <a:buFont typeface="Wingdings" panose="05000000000000000000" pitchFamily="2" charset="2"/>
              <a:buNone/>
              <a:defRPr/>
            </a:pPr>
            <a:r>
              <a:rPr lang="en-US" altLang="ru-RU" sz="1200" dirty="0">
                <a:solidFill>
                  <a:schemeClr val="tx1"/>
                </a:solidFill>
                <a:latin typeface="+mn-lt"/>
              </a:rPr>
              <a:t>•</a:t>
            </a:r>
            <a:r>
              <a:rPr lang="ru-RU" altLang="ru-RU" sz="1200" dirty="0">
                <a:solidFill>
                  <a:schemeClr val="tx1"/>
                </a:solidFill>
                <a:latin typeface="+mn-lt"/>
              </a:rPr>
              <a:t>    клинкерная плитка </a:t>
            </a:r>
          </a:p>
        </p:txBody>
      </p:sp>
      <p:sp>
        <p:nvSpPr>
          <p:cNvPr id="8" name="Rechteck 13">
            <a:extLst>
              <a:ext uri="{FF2B5EF4-FFF2-40B4-BE49-F238E27FC236}">
                <a16:creationId xmlns:a16="http://schemas.microsoft.com/office/drawing/2014/main" id="{47C552B4-289E-40AF-974E-8E7E248C6CF6}"/>
              </a:ext>
            </a:extLst>
          </p:cNvPr>
          <p:cNvSpPr/>
          <p:nvPr/>
        </p:nvSpPr>
        <p:spPr>
          <a:xfrm>
            <a:off x="4829175" y="1412776"/>
            <a:ext cx="3482975" cy="254000"/>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223" name="Прямоугольник 2">
            <a:extLst>
              <a:ext uri="{FF2B5EF4-FFF2-40B4-BE49-F238E27FC236}">
                <a16:creationId xmlns:a16="http://schemas.microsoft.com/office/drawing/2014/main" id="{4DF1D002-107B-4423-8282-D7581575D3B5}"/>
              </a:ext>
            </a:extLst>
          </p:cNvPr>
          <p:cNvSpPr>
            <a:spLocks noChangeArrowheads="1"/>
          </p:cNvSpPr>
          <p:nvPr/>
        </p:nvSpPr>
        <p:spPr bwMode="auto">
          <a:xfrm>
            <a:off x="4829175" y="1425476"/>
            <a:ext cx="1099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en-US" altLang="ru-RU" sz="1200" b="1">
                <a:solidFill>
                  <a:schemeClr val="tx1"/>
                </a:solidFill>
                <a:latin typeface="+mn-lt"/>
              </a:rPr>
              <a:t>Sroda Slanska </a:t>
            </a:r>
            <a:endParaRPr lang="ru-RU" altLang="ru-RU" sz="1200">
              <a:solidFill>
                <a:schemeClr val="tx1"/>
              </a:solidFill>
              <a:latin typeface="+mn-lt"/>
            </a:endParaRPr>
          </a:p>
        </p:txBody>
      </p:sp>
      <p:sp>
        <p:nvSpPr>
          <p:cNvPr id="10" name="Rectangle 2">
            <a:extLst>
              <a:ext uri="{FF2B5EF4-FFF2-40B4-BE49-F238E27FC236}">
                <a16:creationId xmlns:a16="http://schemas.microsoft.com/office/drawing/2014/main" id="{231F02F7-2464-485D-A2EB-4AD128AE1D62}"/>
              </a:ext>
            </a:extLst>
          </p:cNvPr>
          <p:cNvSpPr txBox="1">
            <a:spLocks noChangeArrowheads="1"/>
          </p:cNvSpPr>
          <p:nvPr/>
        </p:nvSpPr>
        <p:spPr bwMode="auto">
          <a:xfrm>
            <a:off x="1947863" y="714375"/>
            <a:ext cx="5761037" cy="376238"/>
          </a:xfrm>
          <a:prstGeom prst="rect">
            <a:avLst/>
          </a:prstGeom>
          <a:noFill/>
          <a:ln w="9525">
            <a:noFill/>
            <a:miter lim="800000"/>
            <a:headEnd/>
            <a:tailEnd/>
          </a:ln>
        </p:spPr>
        <p:txBody>
          <a:bodyPr tIns="0" bIns="0" anchor="ctr"/>
          <a:lstStyle/>
          <a:p>
            <a:pPr>
              <a:lnSpc>
                <a:spcPct val="150000"/>
              </a:lnSpc>
              <a:defRPr/>
            </a:pPr>
            <a:r>
              <a:rPr lang="ru-RU" altLang="ru-RU" sz="1400" b="1" dirty="0"/>
              <a:t>Компания R</a:t>
            </a:r>
            <a:r>
              <a:rPr lang="en-US" altLang="ru-RU" sz="1400" b="1" dirty="0">
                <a:cs typeface="Arial" charset="0"/>
              </a:rPr>
              <a:t>Ő</a:t>
            </a:r>
            <a:r>
              <a:rPr lang="ru-RU" altLang="ru-RU" sz="1400" b="1" dirty="0"/>
              <a:t>BEN. Завод в Польше и производственная программа.</a:t>
            </a:r>
            <a:endParaRPr lang="ru-RU" sz="1400" b="1" kern="0" dirty="0">
              <a:ea typeface="+mj-ea"/>
              <a:cs typeface="+mj-cs"/>
            </a:endParaRPr>
          </a:p>
        </p:txBody>
      </p:sp>
      <p:sp>
        <p:nvSpPr>
          <p:cNvPr id="11" name="Rectangle 2">
            <a:extLst>
              <a:ext uri="{FF2B5EF4-FFF2-40B4-BE49-F238E27FC236}">
                <a16:creationId xmlns:a16="http://schemas.microsoft.com/office/drawing/2014/main" id="{5DAD7A76-5F00-4489-9E8B-B1C3B99EBE34}"/>
              </a:ext>
            </a:extLst>
          </p:cNvPr>
          <p:cNvSpPr txBox="1">
            <a:spLocks noChangeArrowheads="1"/>
          </p:cNvSpPr>
          <p:nvPr/>
        </p:nvSpPr>
        <p:spPr bwMode="auto">
          <a:xfrm>
            <a:off x="2079625" y="3443288"/>
            <a:ext cx="5334000" cy="374650"/>
          </a:xfrm>
          <a:prstGeom prst="rect">
            <a:avLst/>
          </a:prstGeom>
          <a:noFill/>
          <a:ln w="9525">
            <a:noFill/>
            <a:miter lim="800000"/>
            <a:headEnd/>
            <a:tailEnd/>
          </a:ln>
        </p:spPr>
        <p:txBody>
          <a:bodyPr tIns="0" bIns="0" anchor="ctr"/>
          <a:lstStyle/>
          <a:p>
            <a:pPr>
              <a:lnSpc>
                <a:spcPct val="150000"/>
              </a:lnSpc>
              <a:defRPr/>
            </a:pPr>
            <a:r>
              <a:rPr lang="ru-RU" altLang="ru-RU" sz="1400" b="1" dirty="0"/>
              <a:t>Компания R</a:t>
            </a:r>
            <a:r>
              <a:rPr lang="en-US" altLang="ru-RU" sz="1400" b="1" dirty="0">
                <a:cs typeface="Arial" charset="0"/>
              </a:rPr>
              <a:t>Ő</a:t>
            </a:r>
            <a:r>
              <a:rPr lang="ru-RU" altLang="ru-RU" sz="1400" b="1" dirty="0"/>
              <a:t>BEN. Заводы в США и производственная программа.</a:t>
            </a:r>
            <a:endParaRPr lang="ru-RU" sz="1400" b="1" kern="0" dirty="0">
              <a:ea typeface="+mj-ea"/>
              <a:cs typeface="+mj-cs"/>
            </a:endParaRPr>
          </a:p>
        </p:txBody>
      </p:sp>
      <p:sp>
        <p:nvSpPr>
          <p:cNvPr id="9226" name="Text Box 3">
            <a:extLst>
              <a:ext uri="{FF2B5EF4-FFF2-40B4-BE49-F238E27FC236}">
                <a16:creationId xmlns:a16="http://schemas.microsoft.com/office/drawing/2014/main" id="{E4C1F81A-D26E-48CD-851E-783A9ECAE639}"/>
              </a:ext>
            </a:extLst>
          </p:cNvPr>
          <p:cNvSpPr txBox="1">
            <a:spLocks noChangeArrowheads="1"/>
          </p:cNvSpPr>
          <p:nvPr/>
        </p:nvSpPr>
        <p:spPr bwMode="auto">
          <a:xfrm>
            <a:off x="4853501" y="5801213"/>
            <a:ext cx="2106613" cy="34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en-US" altLang="ru-RU" sz="1200" dirty="0">
                <a:solidFill>
                  <a:schemeClr val="tx1"/>
                </a:solidFill>
                <a:latin typeface="+mn-lt"/>
              </a:rPr>
              <a:t>•</a:t>
            </a:r>
            <a:r>
              <a:rPr lang="ru-RU" altLang="ru-RU" sz="1200" dirty="0">
                <a:solidFill>
                  <a:schemeClr val="tx1"/>
                </a:solidFill>
                <a:latin typeface="+mn-lt"/>
              </a:rPr>
              <a:t> </a:t>
            </a:r>
            <a:r>
              <a:rPr lang="en-US" altLang="ru-RU" sz="1200" dirty="0">
                <a:solidFill>
                  <a:schemeClr val="tx1"/>
                </a:solidFill>
                <a:latin typeface="+mn-lt"/>
              </a:rPr>
              <a:t> </a:t>
            </a:r>
            <a:r>
              <a:rPr lang="ru-RU" altLang="ru-RU" sz="1200" dirty="0">
                <a:solidFill>
                  <a:schemeClr val="tx1"/>
                </a:solidFill>
                <a:latin typeface="+mn-lt"/>
              </a:rPr>
              <a:t>облицовочный кирпич</a:t>
            </a:r>
          </a:p>
        </p:txBody>
      </p:sp>
      <p:sp>
        <p:nvSpPr>
          <p:cNvPr id="14" name="Rechteck 13">
            <a:extLst>
              <a:ext uri="{FF2B5EF4-FFF2-40B4-BE49-F238E27FC236}">
                <a16:creationId xmlns:a16="http://schemas.microsoft.com/office/drawing/2014/main" id="{78A87C98-9E1D-449A-8D3C-EAF26DF9F9EC}"/>
              </a:ext>
            </a:extLst>
          </p:cNvPr>
          <p:cNvSpPr/>
          <p:nvPr/>
        </p:nvSpPr>
        <p:spPr>
          <a:xfrm>
            <a:off x="4932363" y="4206875"/>
            <a:ext cx="3511550" cy="254000"/>
          </a:xfrm>
          <a:prstGeom prst="rect">
            <a:avLst/>
          </a:prstGeom>
          <a:gradFill flip="none" rotWithShape="1">
            <a:gsLst>
              <a:gs pos="0">
                <a:srgbClr val="C3CBCE">
                  <a:tint val="66000"/>
                  <a:satMod val="160000"/>
                </a:srgbClr>
              </a:gs>
              <a:gs pos="50000">
                <a:srgbClr val="C3CBCE">
                  <a:tint val="44500"/>
                  <a:satMod val="160000"/>
                </a:srgbClr>
              </a:gs>
              <a:gs pos="100000">
                <a:srgbClr val="C3CBCE">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9228" name="Прямоугольник 14">
            <a:extLst>
              <a:ext uri="{FF2B5EF4-FFF2-40B4-BE49-F238E27FC236}">
                <a16:creationId xmlns:a16="http://schemas.microsoft.com/office/drawing/2014/main" id="{89537302-7629-4545-8766-1DC057DD309F}"/>
              </a:ext>
            </a:extLst>
          </p:cNvPr>
          <p:cNvSpPr>
            <a:spLocks noChangeArrowheads="1"/>
          </p:cNvSpPr>
          <p:nvPr/>
        </p:nvSpPr>
        <p:spPr bwMode="auto">
          <a:xfrm>
            <a:off x="4932363" y="4217988"/>
            <a:ext cx="2369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 typeface="Wingdings" panose="05000000000000000000" pitchFamily="2" charset="2"/>
              <a:buNone/>
              <a:defRPr/>
            </a:pPr>
            <a:r>
              <a:rPr lang="en-US" altLang="ru-RU" sz="1200" b="1" dirty="0">
                <a:latin typeface="+mn-lt"/>
              </a:rPr>
              <a:t>Design Center &amp; Brick Garden, NC</a:t>
            </a:r>
            <a:r>
              <a:rPr lang="de-DE" altLang="ru-RU" sz="1200" b="1" dirty="0">
                <a:solidFill>
                  <a:schemeClr val="tx1"/>
                </a:solidFill>
                <a:latin typeface="+mn-lt"/>
              </a:rPr>
              <a:t> </a:t>
            </a:r>
            <a:endParaRPr lang="ru-RU" altLang="ru-RU" sz="1200" b="1" dirty="0">
              <a:solidFill>
                <a:schemeClr val="tx1"/>
              </a:solidFill>
              <a:latin typeface="+mn-lt"/>
            </a:endParaRPr>
          </a:p>
        </p:txBody>
      </p:sp>
      <p:sp>
        <p:nvSpPr>
          <p:cNvPr id="9229" name="Прямоугольник 14">
            <a:extLst>
              <a:ext uri="{FF2B5EF4-FFF2-40B4-BE49-F238E27FC236}">
                <a16:creationId xmlns:a16="http://schemas.microsoft.com/office/drawing/2014/main" id="{54D42F41-EBD8-486B-AC38-356B4A30BD36}"/>
              </a:ext>
            </a:extLst>
          </p:cNvPr>
          <p:cNvSpPr>
            <a:spLocks noChangeArrowheads="1"/>
          </p:cNvSpPr>
          <p:nvPr/>
        </p:nvSpPr>
        <p:spPr bwMode="auto">
          <a:xfrm>
            <a:off x="4932363" y="4689475"/>
            <a:ext cx="12271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de-DE" altLang="ru-RU" sz="1050" b="1">
                <a:solidFill>
                  <a:schemeClr val="tx1"/>
                </a:solidFill>
              </a:rPr>
              <a:t>Merry Oaks</a:t>
            </a:r>
            <a:r>
              <a:rPr lang="ru-RU" altLang="ru-RU" sz="1050" b="1">
                <a:solidFill>
                  <a:schemeClr val="tx1"/>
                </a:solidFill>
              </a:rPr>
              <a:t>, </a:t>
            </a:r>
            <a:r>
              <a:rPr lang="en-US" altLang="ru-RU" sz="1050" b="1">
                <a:solidFill>
                  <a:schemeClr val="tx1"/>
                </a:solidFill>
              </a:rPr>
              <a:t>NC</a:t>
            </a:r>
            <a:r>
              <a:rPr lang="de-DE" altLang="ru-RU" sz="1050" b="1">
                <a:solidFill>
                  <a:schemeClr val="tx1"/>
                </a:solidFill>
              </a:rPr>
              <a:t> </a:t>
            </a:r>
            <a:endParaRPr lang="ru-RU" altLang="ru-RU" sz="1050" b="1">
              <a:solidFill>
                <a:schemeClr val="tx1"/>
              </a:solidFill>
            </a:endParaRPr>
          </a:p>
        </p:txBody>
      </p:sp>
      <p:sp>
        <p:nvSpPr>
          <p:cNvPr id="9230" name="Прямоугольник 1">
            <a:extLst>
              <a:ext uri="{FF2B5EF4-FFF2-40B4-BE49-F238E27FC236}">
                <a16:creationId xmlns:a16="http://schemas.microsoft.com/office/drawing/2014/main" id="{028BAC7D-4688-4B1D-9D54-8BA83B3DCFEE}"/>
              </a:ext>
            </a:extLst>
          </p:cNvPr>
          <p:cNvSpPr>
            <a:spLocks noChangeArrowheads="1"/>
          </p:cNvSpPr>
          <p:nvPr/>
        </p:nvSpPr>
        <p:spPr bwMode="auto">
          <a:xfrm>
            <a:off x="4940300" y="5037138"/>
            <a:ext cx="1168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en-US" altLang="ru-RU" sz="1200" b="1">
                <a:solidFill>
                  <a:schemeClr val="tx1"/>
                </a:solidFill>
                <a:latin typeface="+mn-lt"/>
              </a:rPr>
              <a:t>Clay County</a:t>
            </a:r>
            <a:r>
              <a:rPr lang="ru-RU" altLang="ru-RU" sz="1200" b="1">
                <a:solidFill>
                  <a:schemeClr val="tx1"/>
                </a:solidFill>
                <a:latin typeface="+mn-lt"/>
              </a:rPr>
              <a:t>, </a:t>
            </a:r>
            <a:r>
              <a:rPr lang="en-US" altLang="ru-RU" sz="1200" b="1">
                <a:solidFill>
                  <a:schemeClr val="tx1"/>
                </a:solidFill>
                <a:latin typeface="+mn-lt"/>
              </a:rPr>
              <a:t>TX</a:t>
            </a:r>
            <a:endParaRPr lang="ru-RU" altLang="ru-RU" sz="1200" b="1">
              <a:solidFill>
                <a:schemeClr val="tx1"/>
              </a:solidFill>
              <a:latin typeface="+mn-lt"/>
            </a:endParaRPr>
          </a:p>
        </p:txBody>
      </p:sp>
      <p:sp>
        <p:nvSpPr>
          <p:cNvPr id="9231" name="Прямоугольник 2">
            <a:extLst>
              <a:ext uri="{FF2B5EF4-FFF2-40B4-BE49-F238E27FC236}">
                <a16:creationId xmlns:a16="http://schemas.microsoft.com/office/drawing/2014/main" id="{0D71233D-8B30-4F71-9259-CB0650CDF667}"/>
              </a:ext>
            </a:extLst>
          </p:cNvPr>
          <p:cNvSpPr>
            <a:spLocks noChangeArrowheads="1"/>
          </p:cNvSpPr>
          <p:nvPr/>
        </p:nvSpPr>
        <p:spPr bwMode="auto">
          <a:xfrm>
            <a:off x="4932363" y="5365750"/>
            <a:ext cx="11736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de-DE" altLang="ru-RU" sz="1200" b="1">
                <a:solidFill>
                  <a:schemeClr val="tx1"/>
                </a:solidFill>
                <a:latin typeface="+mn-lt"/>
              </a:rPr>
              <a:t>Wadesboro</a:t>
            </a:r>
            <a:r>
              <a:rPr lang="ru-RU" altLang="ru-RU" sz="1200" b="1">
                <a:solidFill>
                  <a:schemeClr val="tx1"/>
                </a:solidFill>
                <a:latin typeface="+mn-lt"/>
              </a:rPr>
              <a:t>, </a:t>
            </a:r>
            <a:r>
              <a:rPr lang="en-US" altLang="ru-RU" sz="1200" b="1">
                <a:solidFill>
                  <a:schemeClr val="tx1"/>
                </a:solidFill>
                <a:latin typeface="+mn-lt"/>
              </a:rPr>
              <a:t>NC</a:t>
            </a:r>
            <a:endParaRPr lang="ru-RU" altLang="ru-RU" sz="1200" b="1">
              <a:solidFill>
                <a:schemeClr val="tx1"/>
              </a:solidFill>
              <a:latin typeface="+mn-lt"/>
            </a:endParaRPr>
          </a:p>
        </p:txBody>
      </p:sp>
      <p:pic>
        <p:nvPicPr>
          <p:cNvPr id="9232" name="Рисунок 18">
            <a:extLst>
              <a:ext uri="{FF2B5EF4-FFF2-40B4-BE49-F238E27FC236}">
                <a16:creationId xmlns:a16="http://schemas.microsoft.com/office/drawing/2014/main" id="{E2E00473-60FC-49B2-9F8A-04FEEE725F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4270375"/>
            <a:ext cx="3249612"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Рисунок 2">
            <a:extLst>
              <a:ext uri="{FF2B5EF4-FFF2-40B4-BE49-F238E27FC236}">
                <a16:creationId xmlns:a16="http://schemas.microsoft.com/office/drawing/2014/main" id="{36E0E819-1EB8-41FD-9125-6A5F8029E2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131888"/>
            <a:ext cx="230981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082086" y="650347"/>
            <a:ext cx="6303963" cy="500063"/>
          </a:xfrm>
          <a:prstGeom prst="rect">
            <a:avLst/>
          </a:prstGeom>
          <a:noFill/>
          <a:ln w="9525">
            <a:noFill/>
            <a:miter lim="800000"/>
            <a:headEnd/>
            <a:tailEnd/>
          </a:ln>
        </p:spPr>
        <p:txBody>
          <a:bodyPr tIns="0" bIns="0" anchor="ctr"/>
          <a:lstStyle/>
          <a:p>
            <a:pPr eaLnBrk="0" hangingPunct="0">
              <a:defRPr/>
            </a:pPr>
            <a:r>
              <a:rPr lang="ru-RU" sz="1400" b="1" kern="0" dirty="0"/>
              <a:t>Сертификаты на продукцию R</a:t>
            </a:r>
            <a:r>
              <a:rPr lang="en-US" sz="1400" b="1" kern="0" dirty="0">
                <a:cs typeface="Arial" charset="0"/>
              </a:rPr>
              <a:t>Ő</a:t>
            </a:r>
            <a:r>
              <a:rPr lang="ru-RU" sz="1400" b="1" kern="0" dirty="0"/>
              <a:t>BEN.</a:t>
            </a:r>
          </a:p>
        </p:txBody>
      </p:sp>
      <p:pic>
        <p:nvPicPr>
          <p:cNvPr id="3" name="Рисунок 2">
            <a:extLst>
              <a:ext uri="{FF2B5EF4-FFF2-40B4-BE49-F238E27FC236}">
                <a16:creationId xmlns:a16="http://schemas.microsoft.com/office/drawing/2014/main" id="{4DC205EA-46DF-4E82-A990-554D5B914A8F}"/>
              </a:ext>
            </a:extLst>
          </p:cNvPr>
          <p:cNvPicPr>
            <a:picLocks noChangeAspect="1"/>
          </p:cNvPicPr>
          <p:nvPr/>
        </p:nvPicPr>
        <p:blipFill>
          <a:blip r:embed="rId2"/>
          <a:stretch>
            <a:fillRect/>
          </a:stretch>
        </p:blipFill>
        <p:spPr>
          <a:xfrm>
            <a:off x="3108342" y="1626435"/>
            <a:ext cx="2846496" cy="4031654"/>
          </a:xfrm>
          <a:prstGeom prst="rect">
            <a:avLst/>
          </a:prstGeom>
        </p:spPr>
      </p:pic>
      <p:sp>
        <p:nvSpPr>
          <p:cNvPr id="6" name="TextBox 5">
            <a:extLst>
              <a:ext uri="{FF2B5EF4-FFF2-40B4-BE49-F238E27FC236}">
                <a16:creationId xmlns:a16="http://schemas.microsoft.com/office/drawing/2014/main" id="{A9815318-5656-451E-9D64-22F954953BA3}"/>
              </a:ext>
            </a:extLst>
          </p:cNvPr>
          <p:cNvSpPr txBox="1">
            <a:spLocks noChangeArrowheads="1"/>
          </p:cNvSpPr>
          <p:nvPr/>
        </p:nvSpPr>
        <p:spPr bwMode="auto">
          <a:xfrm>
            <a:off x="251520" y="5662612"/>
            <a:ext cx="46259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pPr>
            <a:r>
              <a:rPr lang="ru-RU" altLang="ru-RU" sz="1400" dirty="0">
                <a:solidFill>
                  <a:schemeClr val="tx1"/>
                </a:solidFill>
                <a:latin typeface="+mn-lt"/>
              </a:rPr>
              <a:t>Все сертификаты </a:t>
            </a:r>
            <a:endParaRPr lang="en-US" altLang="ru-RU" sz="1400" dirty="0">
              <a:solidFill>
                <a:schemeClr val="tx1"/>
              </a:solidFill>
              <a:latin typeface="+mn-lt"/>
            </a:endParaRPr>
          </a:p>
          <a:p>
            <a:pPr eaLnBrk="1" hangingPunct="1">
              <a:spcBef>
                <a:spcPct val="0"/>
              </a:spcBef>
              <a:buClrTx/>
              <a:buFontTx/>
              <a:buNone/>
            </a:pPr>
            <a:r>
              <a:rPr lang="ru-RU" altLang="ru-RU" sz="1400" dirty="0">
                <a:solidFill>
                  <a:schemeClr val="tx1"/>
                </a:solidFill>
                <a:latin typeface="+mn-lt"/>
              </a:rPr>
              <a:t>можно скачать на </a:t>
            </a:r>
            <a:endParaRPr lang="en-US" altLang="ru-RU" sz="1400" dirty="0">
              <a:solidFill>
                <a:schemeClr val="tx1"/>
              </a:solidFill>
              <a:latin typeface="+mn-lt"/>
            </a:endParaRPr>
          </a:p>
          <a:p>
            <a:pPr eaLnBrk="1" hangingPunct="1">
              <a:spcBef>
                <a:spcPct val="0"/>
              </a:spcBef>
              <a:buClrTx/>
              <a:buFontTx/>
              <a:buNone/>
            </a:pPr>
            <a:r>
              <a:rPr lang="ru-RU" altLang="ru-RU" sz="1400" dirty="0">
                <a:solidFill>
                  <a:schemeClr val="tx1"/>
                </a:solidFill>
                <a:latin typeface="+mn-lt"/>
              </a:rPr>
              <a:t>сайте </a:t>
            </a:r>
            <a:r>
              <a:rPr lang="en-US" altLang="ru-RU" sz="1400" dirty="0">
                <a:solidFill>
                  <a:schemeClr val="tx1"/>
                </a:solidFill>
                <a:latin typeface="+mn-lt"/>
              </a:rPr>
              <a:t>www.roben.ru</a:t>
            </a:r>
            <a:endParaRPr lang="ru-RU" altLang="ru-RU" sz="1400" dirty="0">
              <a:solidFill>
                <a:schemeClr val="tx1"/>
              </a:solidFill>
              <a:latin typeface="+mn-lt"/>
            </a:endParaRPr>
          </a:p>
        </p:txBody>
      </p:sp>
      <p:sp>
        <p:nvSpPr>
          <p:cNvPr id="7" name="TextBox 5">
            <a:extLst>
              <a:ext uri="{FF2B5EF4-FFF2-40B4-BE49-F238E27FC236}">
                <a16:creationId xmlns:a16="http://schemas.microsoft.com/office/drawing/2014/main" id="{39E1D1D2-B03A-4902-9512-0A9BACE08F57}"/>
              </a:ext>
            </a:extLst>
          </p:cNvPr>
          <p:cNvSpPr txBox="1">
            <a:spLocks noChangeArrowheads="1"/>
          </p:cNvSpPr>
          <p:nvPr/>
        </p:nvSpPr>
        <p:spPr bwMode="auto">
          <a:xfrm>
            <a:off x="1115616" y="1210250"/>
            <a:ext cx="7025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dirty="0">
                <a:solidFill>
                  <a:schemeClr val="tx1"/>
                </a:solidFill>
                <a:latin typeface="+mn-lt"/>
              </a:rPr>
              <a:t>Вся продукция R</a:t>
            </a:r>
            <a:r>
              <a:rPr lang="en-US" altLang="ru-RU" sz="1400" dirty="0">
                <a:solidFill>
                  <a:schemeClr val="tx1"/>
                </a:solidFill>
                <a:latin typeface="+mn-lt"/>
              </a:rPr>
              <a:t>ŐBEN </a:t>
            </a:r>
            <a:r>
              <a:rPr lang="ru-RU" altLang="ru-RU" sz="1400" dirty="0">
                <a:solidFill>
                  <a:schemeClr val="tx1"/>
                </a:solidFill>
                <a:latin typeface="+mn-lt"/>
              </a:rPr>
              <a:t>поставляемая на территорию РФ имеет сертификаты соответствия.</a:t>
            </a:r>
          </a:p>
        </p:txBody>
      </p:sp>
      <p:pic>
        <p:nvPicPr>
          <p:cNvPr id="4" name="Рисунок 3">
            <a:extLst>
              <a:ext uri="{FF2B5EF4-FFF2-40B4-BE49-F238E27FC236}">
                <a16:creationId xmlns:a16="http://schemas.microsoft.com/office/drawing/2014/main" id="{B4AE1135-222A-455F-902B-064002DCDCE7}"/>
              </a:ext>
            </a:extLst>
          </p:cNvPr>
          <p:cNvPicPr>
            <a:picLocks noChangeAspect="1"/>
          </p:cNvPicPr>
          <p:nvPr/>
        </p:nvPicPr>
        <p:blipFill>
          <a:blip r:embed="rId3"/>
          <a:stretch>
            <a:fillRect/>
          </a:stretch>
        </p:blipFill>
        <p:spPr>
          <a:xfrm>
            <a:off x="260656" y="1626435"/>
            <a:ext cx="2821430" cy="4031655"/>
          </a:xfrm>
          <a:prstGeom prst="rect">
            <a:avLst/>
          </a:prstGeom>
        </p:spPr>
      </p:pic>
      <p:pic>
        <p:nvPicPr>
          <p:cNvPr id="8" name="Рисунок 7">
            <a:extLst>
              <a:ext uri="{FF2B5EF4-FFF2-40B4-BE49-F238E27FC236}">
                <a16:creationId xmlns:a16="http://schemas.microsoft.com/office/drawing/2014/main" id="{8256FDDF-1902-4FB3-8CAC-89C12A07CE4E}"/>
              </a:ext>
            </a:extLst>
          </p:cNvPr>
          <p:cNvPicPr>
            <a:picLocks noChangeAspect="1"/>
          </p:cNvPicPr>
          <p:nvPr/>
        </p:nvPicPr>
        <p:blipFill>
          <a:blip r:embed="rId4"/>
          <a:stretch>
            <a:fillRect/>
          </a:stretch>
        </p:blipFill>
        <p:spPr>
          <a:xfrm>
            <a:off x="6084168" y="1626435"/>
            <a:ext cx="2846496" cy="4032080"/>
          </a:xfrm>
          <a:prstGeom prst="rect">
            <a:avLst/>
          </a:prstGeom>
        </p:spPr>
      </p:pic>
    </p:spTree>
    <p:extLst>
      <p:ext uri="{BB962C8B-B14F-4D97-AF65-F5344CB8AC3E}">
        <p14:creationId xmlns:p14="http://schemas.microsoft.com/office/powerpoint/2010/main" val="148770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7">
            <a:extLst>
              <a:ext uri="{FF2B5EF4-FFF2-40B4-BE49-F238E27FC236}">
                <a16:creationId xmlns:a16="http://schemas.microsoft.com/office/drawing/2014/main" id="{427569ED-4098-4693-BBC2-C3E9794A1838}"/>
              </a:ext>
            </a:extLst>
          </p:cNvPr>
          <p:cNvSpPr txBox="1">
            <a:spLocks noChangeArrowheads="1"/>
          </p:cNvSpPr>
          <p:nvPr/>
        </p:nvSpPr>
        <p:spPr bwMode="auto">
          <a:xfrm>
            <a:off x="971600" y="1275259"/>
            <a:ext cx="7560394" cy="38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ru-RU" altLang="ru-RU" sz="1400" dirty="0">
                <a:solidFill>
                  <a:schemeClr val="tx1"/>
                </a:solidFill>
                <a:latin typeface="+mn-lt"/>
              </a:rPr>
              <a:t>На главной странице сайта </a:t>
            </a:r>
            <a:r>
              <a:rPr lang="en-US" altLang="ru-RU" sz="1400" dirty="0">
                <a:solidFill>
                  <a:schemeClr val="tx1"/>
                </a:solidFill>
                <a:latin typeface="+mn-lt"/>
                <a:hlinkClick r:id="rId2"/>
              </a:rPr>
              <a:t>www.roben.ru</a:t>
            </a:r>
            <a:r>
              <a:rPr lang="en-US" altLang="ru-RU" sz="1400" dirty="0">
                <a:solidFill>
                  <a:schemeClr val="tx1"/>
                </a:solidFill>
                <a:latin typeface="+mn-lt"/>
              </a:rPr>
              <a:t> </a:t>
            </a:r>
            <a:r>
              <a:rPr lang="ru-RU" altLang="ru-RU" sz="1400" dirty="0">
                <a:solidFill>
                  <a:schemeClr val="tx1"/>
                </a:solidFill>
                <a:latin typeface="+mn-lt"/>
              </a:rPr>
              <a:t>вы можете видеть весь ассортимент продукции.</a:t>
            </a:r>
          </a:p>
        </p:txBody>
      </p:sp>
      <p:sp>
        <p:nvSpPr>
          <p:cNvPr id="2" name="Прямоугольник 1">
            <a:extLst>
              <a:ext uri="{FF2B5EF4-FFF2-40B4-BE49-F238E27FC236}">
                <a16:creationId xmlns:a16="http://schemas.microsoft.com/office/drawing/2014/main" id="{A4B72997-C532-413D-B861-69A02E199078}"/>
              </a:ext>
            </a:extLst>
          </p:cNvPr>
          <p:cNvSpPr/>
          <p:nvPr/>
        </p:nvSpPr>
        <p:spPr>
          <a:xfrm>
            <a:off x="7002463" y="4994275"/>
            <a:ext cx="917575" cy="919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Rectangle 2">
            <a:extLst>
              <a:ext uri="{FF2B5EF4-FFF2-40B4-BE49-F238E27FC236}">
                <a16:creationId xmlns:a16="http://schemas.microsoft.com/office/drawing/2014/main" id="{FF31AD04-AF9B-4D4D-8A94-5AF2D5276C04}"/>
              </a:ext>
            </a:extLst>
          </p:cNvPr>
          <p:cNvSpPr txBox="1">
            <a:spLocks noChangeArrowheads="1"/>
          </p:cNvSpPr>
          <p:nvPr/>
        </p:nvSpPr>
        <p:spPr bwMode="auto">
          <a:xfrm>
            <a:off x="2843213" y="738188"/>
            <a:ext cx="4729162" cy="374650"/>
          </a:xfrm>
          <a:prstGeom prst="rect">
            <a:avLst/>
          </a:prstGeom>
          <a:noFill/>
          <a:ln w="9525">
            <a:noFill/>
            <a:miter lim="800000"/>
            <a:headEnd/>
            <a:tailEnd/>
          </a:ln>
        </p:spPr>
        <p:txBody>
          <a:bodyPr tIns="0" bIns="0" anchor="ctr"/>
          <a:lstStyle/>
          <a:p>
            <a:pPr>
              <a:defRPr/>
            </a:pPr>
            <a:r>
              <a:rPr lang="ru-RU" altLang="ru-RU" sz="1400" b="1" dirty="0"/>
              <a:t>Маркетинговая поддержка продаж - сайт.</a:t>
            </a:r>
            <a:endParaRPr lang="ru-RU" sz="1400" b="1" kern="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02" y="1786425"/>
            <a:ext cx="8208627" cy="409758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7">
            <a:extLst>
              <a:ext uri="{FF2B5EF4-FFF2-40B4-BE49-F238E27FC236}">
                <a16:creationId xmlns:a16="http://schemas.microsoft.com/office/drawing/2014/main" id="{45F8358D-C0B6-4CB5-86D4-16E23EA45996}"/>
              </a:ext>
            </a:extLst>
          </p:cNvPr>
          <p:cNvSpPr txBox="1">
            <a:spLocks noChangeArrowheads="1"/>
          </p:cNvSpPr>
          <p:nvPr/>
        </p:nvSpPr>
        <p:spPr bwMode="auto">
          <a:xfrm>
            <a:off x="468312" y="818904"/>
            <a:ext cx="8207375"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just">
              <a:defRPr/>
            </a:pPr>
            <a:endParaRPr lang="ru-RU" altLang="ru-RU" sz="1400" dirty="0">
              <a:latin typeface="+mn-lt"/>
            </a:endParaRPr>
          </a:p>
          <a:p>
            <a:pPr algn="just">
              <a:buFont typeface="Wingdings" panose="05000000000000000000" pitchFamily="2" charset="2"/>
              <a:buNone/>
              <a:defRPr/>
            </a:pPr>
            <a:r>
              <a:rPr lang="ru-RU" altLang="ru-RU" sz="1400" dirty="0">
                <a:latin typeface="+mn-lt"/>
              </a:rPr>
              <a:t>   В разделе «Где купить» размещен перечень адресов официальных дилеров ТМ Roben в России, тем самым сайт сделает рекламу розничных точек продаж. И перенаправляет клиента на ваш-интернет ресурс в раздел продукции Roben. </a:t>
            </a:r>
            <a:endParaRPr lang="ru-RU" altLang="ru-RU" sz="1400" dirty="0">
              <a:solidFill>
                <a:schemeClr val="tx1"/>
              </a:solidFill>
              <a:latin typeface="+mn-lt"/>
            </a:endParaRPr>
          </a:p>
        </p:txBody>
      </p:sp>
      <p:sp>
        <p:nvSpPr>
          <p:cNvPr id="6" name="Rectangle 2">
            <a:extLst>
              <a:ext uri="{FF2B5EF4-FFF2-40B4-BE49-F238E27FC236}">
                <a16:creationId xmlns:a16="http://schemas.microsoft.com/office/drawing/2014/main" id="{AA375067-A558-469A-A46C-47E19615B041}"/>
              </a:ext>
            </a:extLst>
          </p:cNvPr>
          <p:cNvSpPr txBox="1">
            <a:spLocks noChangeArrowheads="1"/>
          </p:cNvSpPr>
          <p:nvPr/>
        </p:nvSpPr>
        <p:spPr bwMode="auto">
          <a:xfrm>
            <a:off x="2916238" y="696913"/>
            <a:ext cx="3527425" cy="374650"/>
          </a:xfrm>
          <a:prstGeom prst="rect">
            <a:avLst/>
          </a:prstGeom>
          <a:noFill/>
          <a:ln w="9525">
            <a:noFill/>
            <a:miter lim="800000"/>
            <a:headEnd/>
            <a:tailEnd/>
          </a:ln>
        </p:spPr>
        <p:txBody>
          <a:bodyPr tIns="0" bIns="0" anchor="ctr"/>
          <a:lstStyle/>
          <a:p>
            <a:pPr>
              <a:defRPr/>
            </a:pPr>
            <a:r>
              <a:rPr lang="ru-RU" altLang="ru-RU" sz="1400" b="1" dirty="0"/>
              <a:t>Маркетинговая поддержка продаж - сайт.</a:t>
            </a:r>
            <a:endParaRPr lang="ru-RU" sz="1400" b="1" kern="0" dirty="0"/>
          </a:p>
        </p:txBody>
      </p:sp>
      <p:pic>
        <p:nvPicPr>
          <p:cNvPr id="52228" name="Рисунок 3">
            <a:extLst>
              <a:ext uri="{FF2B5EF4-FFF2-40B4-BE49-F238E27FC236}">
                <a16:creationId xmlns:a16="http://schemas.microsoft.com/office/drawing/2014/main" id="{DB5342D7-AB35-4E63-9C36-9151BBE04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3" y="1816100"/>
            <a:ext cx="4333875"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B93080B-BC39-456B-B219-FE990B755590}"/>
              </a:ext>
            </a:extLst>
          </p:cNvPr>
          <p:cNvSpPr txBox="1"/>
          <p:nvPr/>
        </p:nvSpPr>
        <p:spPr>
          <a:xfrm>
            <a:off x="1483540" y="1402230"/>
            <a:ext cx="2863850" cy="4495718"/>
          </a:xfrm>
          <a:prstGeom prst="rect">
            <a:avLst/>
          </a:prstGeom>
          <a:noFill/>
        </p:spPr>
        <p:txBody>
          <a:bodyPr>
            <a:spAutoFit/>
          </a:bodyPr>
          <a:lstStyle/>
          <a:p>
            <a:pPr eaLnBrk="1" hangingPunct="1">
              <a:lnSpc>
                <a:spcPct val="150000"/>
              </a:lnSpc>
              <a:defRPr/>
            </a:pPr>
            <a:r>
              <a:rPr lang="ru-RU" sz="1200" dirty="0"/>
              <a:t>В рамках обучающих программ проводятся следующие мероприятия:</a:t>
            </a:r>
          </a:p>
          <a:p>
            <a:pPr eaLnBrk="1" hangingPunct="1">
              <a:lnSpc>
                <a:spcPct val="150000"/>
              </a:lnSpc>
              <a:defRPr/>
            </a:pPr>
            <a:endParaRPr lang="ru-RU" sz="1200" dirty="0"/>
          </a:p>
          <a:p>
            <a:pPr eaLnBrk="1" hangingPunct="1">
              <a:lnSpc>
                <a:spcPct val="150000"/>
              </a:lnSpc>
              <a:defRPr/>
            </a:pPr>
            <a:r>
              <a:rPr lang="ru-RU" sz="1200" b="1" dirty="0"/>
              <a:t>Семинары</a:t>
            </a:r>
            <a:r>
              <a:rPr lang="ru-RU" sz="1200" dirty="0"/>
              <a:t>  - наши менеджеры приезжают и проводят обучение по линейке продуктов </a:t>
            </a:r>
            <a:r>
              <a:rPr lang="ru-RU" altLang="ru-RU" sz="1200" dirty="0"/>
              <a:t>R</a:t>
            </a:r>
            <a:r>
              <a:rPr lang="en-US" altLang="ru-RU" sz="1200" dirty="0">
                <a:cs typeface="Arial" charset="0"/>
              </a:rPr>
              <a:t>Ő</a:t>
            </a:r>
            <a:r>
              <a:rPr lang="ru-RU" altLang="ru-RU" sz="1200" dirty="0"/>
              <a:t>BEN.</a:t>
            </a:r>
            <a:endParaRPr lang="ru-RU" sz="1200" dirty="0"/>
          </a:p>
          <a:p>
            <a:pPr eaLnBrk="1" hangingPunct="1">
              <a:lnSpc>
                <a:spcPct val="150000"/>
              </a:lnSpc>
              <a:defRPr/>
            </a:pPr>
            <a:endParaRPr lang="ru-RU" sz="1200" dirty="0"/>
          </a:p>
          <a:p>
            <a:pPr eaLnBrk="1" hangingPunct="1">
              <a:lnSpc>
                <a:spcPct val="150000"/>
              </a:lnSpc>
              <a:defRPr/>
            </a:pPr>
            <a:r>
              <a:rPr lang="ru-RU" sz="1200" b="1" dirty="0"/>
              <a:t>Поездки на заводы </a:t>
            </a:r>
            <a:r>
              <a:rPr lang="ru-RU" sz="1200" dirty="0"/>
              <a:t>– наши зарубежные партнеры проводят выездные обучения непосредственно на заводах в Германии и Польше. </a:t>
            </a:r>
          </a:p>
          <a:p>
            <a:pPr eaLnBrk="1" hangingPunct="1">
              <a:lnSpc>
                <a:spcPct val="150000"/>
              </a:lnSpc>
              <a:defRPr/>
            </a:pPr>
            <a:endParaRPr lang="ru-RU" sz="1200" dirty="0"/>
          </a:p>
          <a:p>
            <a:pPr eaLnBrk="1" hangingPunct="1">
              <a:lnSpc>
                <a:spcPct val="150000"/>
              </a:lnSpc>
              <a:defRPr/>
            </a:pPr>
            <a:r>
              <a:rPr lang="ru-RU" sz="1200" b="1" dirty="0"/>
              <a:t>Выставки</a:t>
            </a:r>
            <a:r>
              <a:rPr lang="ru-RU" sz="1200" dirty="0"/>
              <a:t> –   компания </a:t>
            </a:r>
            <a:r>
              <a:rPr lang="ru-RU" altLang="ru-RU" sz="1200" dirty="0"/>
              <a:t>R</a:t>
            </a:r>
            <a:r>
              <a:rPr lang="en-US" altLang="ru-RU" sz="1200" dirty="0">
                <a:cs typeface="Arial" charset="0"/>
              </a:rPr>
              <a:t>Ő</a:t>
            </a:r>
            <a:r>
              <a:rPr lang="ru-RU" altLang="ru-RU" sz="1200" dirty="0"/>
              <a:t>BEN </a:t>
            </a:r>
            <a:r>
              <a:rPr lang="ru-RU" sz="1200" dirty="0"/>
              <a:t>принимает участие в специализированных выставках  в Европе и России.</a:t>
            </a:r>
          </a:p>
        </p:txBody>
      </p:sp>
      <p:sp>
        <p:nvSpPr>
          <p:cNvPr id="13" name="Rectangle 2">
            <a:extLst>
              <a:ext uri="{FF2B5EF4-FFF2-40B4-BE49-F238E27FC236}">
                <a16:creationId xmlns:a16="http://schemas.microsoft.com/office/drawing/2014/main" id="{BA487FE2-C8A0-4ABE-83CC-605F8C340DB5}"/>
              </a:ext>
            </a:extLst>
          </p:cNvPr>
          <p:cNvSpPr txBox="1">
            <a:spLocks noChangeArrowheads="1"/>
          </p:cNvSpPr>
          <p:nvPr/>
        </p:nvSpPr>
        <p:spPr bwMode="auto">
          <a:xfrm>
            <a:off x="2555875" y="735013"/>
            <a:ext cx="4729163" cy="374650"/>
          </a:xfrm>
          <a:prstGeom prst="rect">
            <a:avLst/>
          </a:prstGeom>
          <a:noFill/>
          <a:ln w="9525">
            <a:noFill/>
            <a:miter lim="800000"/>
            <a:headEnd/>
            <a:tailEnd/>
          </a:ln>
        </p:spPr>
        <p:txBody>
          <a:bodyPr tIns="0" bIns="0" anchor="ctr"/>
          <a:lstStyle/>
          <a:p>
            <a:pPr>
              <a:defRPr/>
            </a:pPr>
            <a:r>
              <a:rPr lang="ru-RU" altLang="ru-RU" sz="1400" b="1" dirty="0"/>
              <a:t>Маркетинговая поддержка продаж - обучение.</a:t>
            </a:r>
            <a:endParaRPr lang="ru-RU" sz="1400" b="1" kern="0" dirty="0"/>
          </a:p>
        </p:txBody>
      </p:sp>
      <p:pic>
        <p:nvPicPr>
          <p:cNvPr id="53252" name="Picture 5" descr="C:\Users\Pustakhod\Desktop\sdhghv.jpg">
            <a:extLst>
              <a:ext uri="{FF2B5EF4-FFF2-40B4-BE49-F238E27FC236}">
                <a16:creationId xmlns:a16="http://schemas.microsoft.com/office/drawing/2014/main" id="{D0C21E42-E48D-4DD6-AD4C-54E7991CF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180" y="2906995"/>
            <a:ext cx="2464689" cy="151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descr="D:\OLD_KOMP\МЕРОПРИЯТИЯ\Выставки\Мосбилд 2012\Мосбилд 2012 фото\Семинар (2).jpg">
            <a:extLst>
              <a:ext uri="{FF2B5EF4-FFF2-40B4-BE49-F238E27FC236}">
                <a16:creationId xmlns:a16="http://schemas.microsoft.com/office/drawing/2014/main" id="{C2D779EA-FAD9-4DFF-BAB2-B2DFF00CD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96752"/>
            <a:ext cx="2448814" cy="164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Рисунок 1">
            <a:extLst>
              <a:ext uri="{FF2B5EF4-FFF2-40B4-BE49-F238E27FC236}">
                <a16:creationId xmlns:a16="http://schemas.microsoft.com/office/drawing/2014/main" id="{D925D2E7-0DE8-4084-80CB-9C9EACE36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880" y="4509120"/>
            <a:ext cx="2451989" cy="16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7">
            <a:extLst>
              <a:ext uri="{FF2B5EF4-FFF2-40B4-BE49-F238E27FC236}">
                <a16:creationId xmlns:a16="http://schemas.microsoft.com/office/drawing/2014/main" id="{811BCB48-B99A-4AB6-8645-3E78ED515542}"/>
              </a:ext>
            </a:extLst>
          </p:cNvPr>
          <p:cNvSpPr txBox="1">
            <a:spLocks noChangeArrowheads="1"/>
          </p:cNvSpPr>
          <p:nvPr/>
        </p:nvSpPr>
        <p:spPr bwMode="auto">
          <a:xfrm>
            <a:off x="788987" y="1125304"/>
            <a:ext cx="8289925" cy="167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ru-RU" altLang="ru-RU" sz="1400" dirty="0">
                <a:solidFill>
                  <a:schemeClr val="tx1"/>
                </a:solidFill>
                <a:latin typeface="+mn-lt"/>
              </a:rPr>
              <a:t>     В рамках маркетинговой поддержки мы готовы предоставить различные рекламные материалы по продукции R</a:t>
            </a:r>
            <a:r>
              <a:rPr lang="en-US" altLang="ru-RU" sz="1400" dirty="0">
                <a:solidFill>
                  <a:schemeClr val="tx1"/>
                </a:solidFill>
                <a:latin typeface="+mn-lt"/>
              </a:rPr>
              <a:t>Ő</a:t>
            </a:r>
            <a:r>
              <a:rPr lang="ru-RU" altLang="ru-RU" sz="1400" dirty="0">
                <a:solidFill>
                  <a:schemeClr val="tx1"/>
                </a:solidFill>
                <a:latin typeface="+mn-lt"/>
              </a:rPr>
              <a:t>BEN.</a:t>
            </a:r>
          </a:p>
          <a:p>
            <a:pPr eaLnBrk="1" hangingPunct="1">
              <a:lnSpc>
                <a:spcPct val="150000"/>
              </a:lnSpc>
              <a:spcBef>
                <a:spcPct val="0"/>
              </a:spcBef>
              <a:buClrTx/>
              <a:buFontTx/>
              <a:buNone/>
              <a:defRPr/>
            </a:pPr>
            <a:r>
              <a:rPr lang="ru-RU" altLang="ru-RU" sz="1400" dirty="0">
                <a:solidFill>
                  <a:schemeClr val="tx1"/>
                </a:solidFill>
                <a:latin typeface="+mn-lt"/>
              </a:rPr>
              <a:t>Фотобанк всего ассортимента и реализованных объектов, буклеты в формате </a:t>
            </a:r>
            <a:r>
              <a:rPr lang="en-US" altLang="ru-RU" sz="1400" dirty="0">
                <a:solidFill>
                  <a:schemeClr val="tx1"/>
                </a:solidFill>
                <a:latin typeface="+mn-lt"/>
              </a:rPr>
              <a:t>pdf</a:t>
            </a:r>
            <a:r>
              <a:rPr lang="ru-RU" altLang="ru-RU" sz="1400" dirty="0">
                <a:solidFill>
                  <a:schemeClr val="tx1"/>
                </a:solidFill>
                <a:latin typeface="+mn-lt"/>
              </a:rPr>
              <a:t>, а также многие другие материалы предоставляются по запросу в электронном виде.</a:t>
            </a:r>
            <a:br>
              <a:rPr lang="ru-RU" altLang="ru-RU" sz="1400" dirty="0">
                <a:solidFill>
                  <a:schemeClr val="tx1"/>
                </a:solidFill>
                <a:latin typeface="+mn-lt"/>
              </a:rPr>
            </a:br>
            <a:r>
              <a:rPr lang="ru-RU" altLang="ru-RU" sz="1400" dirty="0">
                <a:solidFill>
                  <a:schemeClr val="tx1"/>
                </a:solidFill>
                <a:latin typeface="+mn-lt"/>
              </a:rPr>
              <a:t>Раздаточные материалы в бумажном виде доставляются в точку продаж по требованию.</a:t>
            </a:r>
          </a:p>
        </p:txBody>
      </p:sp>
      <p:sp>
        <p:nvSpPr>
          <p:cNvPr id="19" name="Rectangle 2">
            <a:extLst>
              <a:ext uri="{FF2B5EF4-FFF2-40B4-BE49-F238E27FC236}">
                <a16:creationId xmlns:a16="http://schemas.microsoft.com/office/drawing/2014/main" id="{A8C1EB9E-E2F9-4521-AD17-3F3D01CACAB7}"/>
              </a:ext>
            </a:extLst>
          </p:cNvPr>
          <p:cNvSpPr txBox="1">
            <a:spLocks noChangeArrowheads="1"/>
          </p:cNvSpPr>
          <p:nvPr/>
        </p:nvSpPr>
        <p:spPr bwMode="auto">
          <a:xfrm>
            <a:off x="2203314" y="825722"/>
            <a:ext cx="5518422" cy="376237"/>
          </a:xfrm>
          <a:prstGeom prst="rect">
            <a:avLst/>
          </a:prstGeom>
          <a:noFill/>
          <a:ln w="9525">
            <a:noFill/>
            <a:miter lim="800000"/>
            <a:headEnd/>
            <a:tailEnd/>
          </a:ln>
        </p:spPr>
        <p:txBody>
          <a:bodyPr tIns="0" bIns="0" anchor="ctr"/>
          <a:lstStyle/>
          <a:p>
            <a:pPr>
              <a:defRPr/>
            </a:pPr>
            <a:r>
              <a:rPr lang="ru-RU" altLang="ru-RU" sz="1400" b="1" dirty="0"/>
              <a:t>Маркетинговая поддержка продаж. Рекламные материалы.</a:t>
            </a:r>
          </a:p>
          <a:p>
            <a:pPr>
              <a:defRPr/>
            </a:pPr>
            <a:endParaRPr lang="ru-RU" sz="1400" b="1" kern="0" dirty="0"/>
          </a:p>
        </p:txBody>
      </p:sp>
      <p:pic>
        <p:nvPicPr>
          <p:cNvPr id="107534" name="Рисунок 21">
            <a:extLst>
              <a:ext uri="{FF2B5EF4-FFF2-40B4-BE49-F238E27FC236}">
                <a16:creationId xmlns:a16="http://schemas.microsoft.com/office/drawing/2014/main" id="{BEABCF20-C2ED-4BA8-90DC-829D47C61952}"/>
              </a:ext>
            </a:extLst>
          </p:cNvPr>
          <p:cNvPicPr>
            <a:picLocks noChangeAspect="1" noChangeArrowheads="1"/>
          </p:cNvPicPr>
          <p:nvPr/>
        </p:nvPicPr>
        <p:blipFill>
          <a:blip r:embed="rId2"/>
          <a:srcRect/>
          <a:stretch>
            <a:fillRect/>
          </a:stretch>
        </p:blipFill>
        <p:spPr bwMode="auto">
          <a:xfrm>
            <a:off x="1189038" y="3008313"/>
            <a:ext cx="700087" cy="99218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7536" name="Рисунок 23">
            <a:extLst>
              <a:ext uri="{FF2B5EF4-FFF2-40B4-BE49-F238E27FC236}">
                <a16:creationId xmlns:a16="http://schemas.microsoft.com/office/drawing/2014/main" id="{C681A5FC-F551-454B-888D-B9B592D65CEA}"/>
              </a:ext>
            </a:extLst>
          </p:cNvPr>
          <p:cNvPicPr>
            <a:picLocks noChangeAspect="1" noChangeArrowheads="1"/>
          </p:cNvPicPr>
          <p:nvPr/>
        </p:nvPicPr>
        <p:blipFill>
          <a:blip r:embed="rId3"/>
          <a:srcRect/>
          <a:stretch>
            <a:fillRect/>
          </a:stretch>
        </p:blipFill>
        <p:spPr bwMode="auto">
          <a:xfrm>
            <a:off x="6887319" y="4644666"/>
            <a:ext cx="739775" cy="1073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7" name="Рисунок 24">
            <a:extLst>
              <a:ext uri="{FF2B5EF4-FFF2-40B4-BE49-F238E27FC236}">
                <a16:creationId xmlns:a16="http://schemas.microsoft.com/office/drawing/2014/main" id="{4187EB17-681F-4266-A776-4AA15B16AB72}"/>
              </a:ext>
            </a:extLst>
          </p:cNvPr>
          <p:cNvPicPr>
            <a:picLocks noChangeAspect="1" noChangeArrowheads="1"/>
          </p:cNvPicPr>
          <p:nvPr/>
        </p:nvPicPr>
        <p:blipFill>
          <a:blip r:embed="rId4"/>
          <a:srcRect/>
          <a:stretch>
            <a:fillRect/>
          </a:stretch>
        </p:blipFill>
        <p:spPr bwMode="auto">
          <a:xfrm>
            <a:off x="3217863" y="3055938"/>
            <a:ext cx="1046162" cy="9540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F1F093CD-C7CB-4967-A063-61671E6DE506}"/>
              </a:ext>
            </a:extLst>
          </p:cNvPr>
          <p:cNvPicPr>
            <a:picLocks noChangeAspect="1"/>
          </p:cNvPicPr>
          <p:nvPr/>
        </p:nvPicPr>
        <p:blipFill>
          <a:blip r:embed="rId5"/>
          <a:stretch>
            <a:fillRect/>
          </a:stretch>
        </p:blipFill>
        <p:spPr>
          <a:xfrm>
            <a:off x="2143125" y="2994025"/>
            <a:ext cx="719138" cy="1016000"/>
          </a:xfrm>
          <a:prstGeom prst="rect">
            <a:avLst/>
          </a:prstGeom>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3C770AB0-B698-4474-943E-8AF541B938C6}"/>
              </a:ext>
            </a:extLst>
          </p:cNvPr>
          <p:cNvPicPr>
            <a:picLocks noChangeAspect="1"/>
          </p:cNvPicPr>
          <p:nvPr/>
        </p:nvPicPr>
        <p:blipFill>
          <a:blip r:embed="rId6"/>
          <a:stretch>
            <a:fillRect/>
          </a:stretch>
        </p:blipFill>
        <p:spPr>
          <a:xfrm>
            <a:off x="4552950" y="2951163"/>
            <a:ext cx="762000" cy="1058862"/>
          </a:xfrm>
          <a:prstGeom prst="rect">
            <a:avLst/>
          </a:prstGeom>
          <a:effectLst>
            <a:outerShdw blurRad="50800" dist="38100" dir="2700000" algn="tl" rotWithShape="0">
              <a:prstClr val="black">
                <a:alpha val="40000"/>
              </a:prstClr>
            </a:outerShdw>
          </a:effectLst>
        </p:spPr>
      </p:pic>
      <p:pic>
        <p:nvPicPr>
          <p:cNvPr id="8" name="Рисунок 7">
            <a:extLst>
              <a:ext uri="{FF2B5EF4-FFF2-40B4-BE49-F238E27FC236}">
                <a16:creationId xmlns:a16="http://schemas.microsoft.com/office/drawing/2014/main" id="{2CC589E3-367F-42BC-86B6-5C1AA8110DD3}"/>
              </a:ext>
            </a:extLst>
          </p:cNvPr>
          <p:cNvPicPr>
            <a:picLocks noChangeAspect="1"/>
          </p:cNvPicPr>
          <p:nvPr/>
        </p:nvPicPr>
        <p:blipFill>
          <a:blip r:embed="rId7"/>
          <a:stretch>
            <a:fillRect/>
          </a:stretch>
        </p:blipFill>
        <p:spPr>
          <a:xfrm>
            <a:off x="4115544" y="4647841"/>
            <a:ext cx="727075" cy="1044575"/>
          </a:xfrm>
          <a:prstGeom prst="rect">
            <a:avLst/>
          </a:prstGeom>
          <a:effectLst>
            <a:outerShdw blurRad="50800" dist="38100" dir="2700000" algn="tl" rotWithShape="0">
              <a:prstClr val="black">
                <a:alpha val="40000"/>
              </a:prstClr>
            </a:outerShdw>
          </a:effectLst>
        </p:spPr>
      </p:pic>
      <p:pic>
        <p:nvPicPr>
          <p:cNvPr id="9" name="Рисунок 8">
            <a:extLst>
              <a:ext uri="{FF2B5EF4-FFF2-40B4-BE49-F238E27FC236}">
                <a16:creationId xmlns:a16="http://schemas.microsoft.com/office/drawing/2014/main" id="{94213BBC-92CE-4F0A-B7F9-0454104B45F8}"/>
              </a:ext>
            </a:extLst>
          </p:cNvPr>
          <p:cNvPicPr>
            <a:picLocks noChangeAspect="1"/>
          </p:cNvPicPr>
          <p:nvPr/>
        </p:nvPicPr>
        <p:blipFill>
          <a:blip r:embed="rId8"/>
          <a:stretch>
            <a:fillRect/>
          </a:stretch>
        </p:blipFill>
        <p:spPr>
          <a:xfrm>
            <a:off x="5045819" y="4644666"/>
            <a:ext cx="733425" cy="1044575"/>
          </a:xfrm>
          <a:prstGeom prst="rect">
            <a:avLst/>
          </a:prstGeom>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CEEE56E3-2824-42D8-BB8D-136A30D1588E}"/>
              </a:ext>
            </a:extLst>
          </p:cNvPr>
          <p:cNvPicPr>
            <a:picLocks noChangeAspect="1"/>
          </p:cNvPicPr>
          <p:nvPr/>
        </p:nvPicPr>
        <p:blipFill>
          <a:blip r:embed="rId9"/>
          <a:stretch>
            <a:fillRect/>
          </a:stretch>
        </p:blipFill>
        <p:spPr>
          <a:xfrm>
            <a:off x="5971332" y="4651016"/>
            <a:ext cx="727075" cy="1038225"/>
          </a:xfrm>
          <a:prstGeom prst="rect">
            <a:avLst/>
          </a:prstGeom>
          <a:effectLst>
            <a:outerShdw blurRad="50800" dist="38100" dir="2700000" algn="tl" rotWithShape="0">
              <a:prstClr val="black">
                <a:alpha val="40000"/>
              </a:prstClr>
            </a:outerShdw>
          </a:effectLst>
        </p:spPr>
      </p:pic>
      <p:pic>
        <p:nvPicPr>
          <p:cNvPr id="11" name="Рисунок 10">
            <a:extLst>
              <a:ext uri="{FF2B5EF4-FFF2-40B4-BE49-F238E27FC236}">
                <a16:creationId xmlns:a16="http://schemas.microsoft.com/office/drawing/2014/main" id="{C6A0A7E1-C62B-47A2-9148-89A9AF13C07D}"/>
              </a:ext>
            </a:extLst>
          </p:cNvPr>
          <p:cNvPicPr>
            <a:picLocks noChangeAspect="1"/>
          </p:cNvPicPr>
          <p:nvPr/>
        </p:nvPicPr>
        <p:blipFill>
          <a:blip r:embed="rId10"/>
          <a:stretch>
            <a:fillRect/>
          </a:stretch>
        </p:blipFill>
        <p:spPr>
          <a:xfrm>
            <a:off x="5689600" y="3068638"/>
            <a:ext cx="1331913" cy="957262"/>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B7882871-8B2B-4CC9-88D6-0440ACADBFF5}"/>
              </a:ext>
            </a:extLst>
          </p:cNvPr>
          <p:cNvPicPr>
            <a:picLocks noChangeAspect="1"/>
          </p:cNvPicPr>
          <p:nvPr/>
        </p:nvPicPr>
        <p:blipFill>
          <a:blip r:embed="rId11"/>
          <a:stretch>
            <a:fillRect/>
          </a:stretch>
        </p:blipFill>
        <p:spPr>
          <a:xfrm>
            <a:off x="1259632" y="4657366"/>
            <a:ext cx="742950" cy="1044575"/>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CB1AAEEA-6620-40B2-BE7B-125E22243DE9}"/>
              </a:ext>
            </a:extLst>
          </p:cNvPr>
          <p:cNvPicPr>
            <a:picLocks noChangeAspect="1"/>
          </p:cNvPicPr>
          <p:nvPr/>
        </p:nvPicPr>
        <p:blipFill>
          <a:blip r:embed="rId12"/>
          <a:stretch>
            <a:fillRect/>
          </a:stretch>
        </p:blipFill>
        <p:spPr>
          <a:xfrm>
            <a:off x="2234357" y="4652604"/>
            <a:ext cx="739775" cy="104616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75E5547A-849B-46BA-994E-C08F57AEDFB9}"/>
              </a:ext>
            </a:extLst>
          </p:cNvPr>
          <p:cNvPicPr>
            <a:picLocks noChangeAspect="1"/>
          </p:cNvPicPr>
          <p:nvPr/>
        </p:nvPicPr>
        <p:blipFill>
          <a:blip r:embed="rId13"/>
          <a:stretch>
            <a:fillRect/>
          </a:stretch>
        </p:blipFill>
        <p:spPr>
          <a:xfrm>
            <a:off x="3163044" y="4655779"/>
            <a:ext cx="728663" cy="1046162"/>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9EA946F8-3A21-424C-9210-C36EDB3BA823}"/>
              </a:ext>
            </a:extLst>
          </p:cNvPr>
          <p:cNvPicPr>
            <a:picLocks noChangeAspect="1"/>
          </p:cNvPicPr>
          <p:nvPr/>
        </p:nvPicPr>
        <p:blipFill>
          <a:blip r:embed="rId14"/>
          <a:stretch>
            <a:fillRect/>
          </a:stretch>
        </p:blipFill>
        <p:spPr>
          <a:xfrm>
            <a:off x="7219644" y="3076575"/>
            <a:ext cx="1370836" cy="957262"/>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Box 8">
            <a:extLst>
              <a:ext uri="{FF2B5EF4-FFF2-40B4-BE49-F238E27FC236}">
                <a16:creationId xmlns:a16="http://schemas.microsoft.com/office/drawing/2014/main" id="{7AA5412C-2F83-4E46-9BBC-E53A429D5349}"/>
              </a:ext>
            </a:extLst>
          </p:cNvPr>
          <p:cNvSpPr txBox="1">
            <a:spLocks noChangeArrowheads="1"/>
          </p:cNvSpPr>
          <p:nvPr/>
        </p:nvSpPr>
        <p:spPr bwMode="auto">
          <a:xfrm>
            <a:off x="405056" y="1382235"/>
            <a:ext cx="4389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just" eaLnBrk="1" hangingPunct="1">
              <a:spcBef>
                <a:spcPct val="0"/>
              </a:spcBef>
              <a:buClrTx/>
              <a:buFontTx/>
              <a:buNone/>
              <a:defRPr/>
            </a:pPr>
            <a:r>
              <a:rPr lang="ru-RU" altLang="ru-RU" sz="1400" b="1" dirty="0">
                <a:solidFill>
                  <a:schemeClr val="tx1"/>
                </a:solidFill>
                <a:latin typeface="+mn-lt"/>
              </a:rPr>
              <a:t>Образцы</a:t>
            </a:r>
            <a:r>
              <a:rPr lang="ru-RU" altLang="ru-RU" sz="1400" dirty="0">
                <a:solidFill>
                  <a:schemeClr val="tx1"/>
                </a:solidFill>
                <a:latin typeface="+mn-lt"/>
              </a:rPr>
              <a:t> продукции </a:t>
            </a:r>
          </a:p>
          <a:p>
            <a:pPr algn="just" eaLnBrk="1" hangingPunct="1">
              <a:spcBef>
                <a:spcPct val="0"/>
              </a:spcBef>
              <a:buClrTx/>
              <a:buFontTx/>
              <a:buNone/>
              <a:defRPr/>
            </a:pPr>
            <a:r>
              <a:rPr lang="ru-RU" altLang="ru-RU" sz="1400" dirty="0">
                <a:solidFill>
                  <a:schemeClr val="tx1"/>
                </a:solidFill>
                <a:latin typeface="+mn-lt"/>
              </a:rPr>
              <a:t>предоставляются в </a:t>
            </a:r>
          </a:p>
          <a:p>
            <a:pPr algn="just" eaLnBrk="1" hangingPunct="1">
              <a:spcBef>
                <a:spcPct val="0"/>
              </a:spcBef>
              <a:buClrTx/>
              <a:buFontTx/>
              <a:buNone/>
              <a:defRPr/>
            </a:pPr>
            <a:r>
              <a:rPr lang="ru-RU" altLang="ru-RU" sz="1400" dirty="0">
                <a:solidFill>
                  <a:schemeClr val="tx1"/>
                </a:solidFill>
                <a:latin typeface="+mn-lt"/>
              </a:rPr>
              <a:t>необходимом количестве.</a:t>
            </a:r>
          </a:p>
        </p:txBody>
      </p:sp>
      <p:sp>
        <p:nvSpPr>
          <p:cNvPr id="108548" name="TextBox 10">
            <a:extLst>
              <a:ext uri="{FF2B5EF4-FFF2-40B4-BE49-F238E27FC236}">
                <a16:creationId xmlns:a16="http://schemas.microsoft.com/office/drawing/2014/main" id="{E853D519-F547-49C4-B083-CE3E78A0026C}"/>
              </a:ext>
            </a:extLst>
          </p:cNvPr>
          <p:cNvSpPr txBox="1">
            <a:spLocks noChangeArrowheads="1"/>
          </p:cNvSpPr>
          <p:nvPr/>
        </p:nvSpPr>
        <p:spPr bwMode="auto">
          <a:xfrm>
            <a:off x="6339793" y="1357317"/>
            <a:ext cx="24806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dirty="0">
                <a:solidFill>
                  <a:schemeClr val="tx1"/>
                </a:solidFill>
                <a:latin typeface="+mn-lt"/>
              </a:rPr>
              <a:t>Варианты демонстрационных</a:t>
            </a:r>
          </a:p>
          <a:p>
            <a:pPr eaLnBrk="1" hangingPunct="1">
              <a:spcBef>
                <a:spcPct val="0"/>
              </a:spcBef>
              <a:buClrTx/>
              <a:buFontTx/>
              <a:buNone/>
              <a:defRPr/>
            </a:pPr>
            <a:r>
              <a:rPr lang="ru-RU" altLang="ru-RU" sz="1400" b="1" dirty="0">
                <a:solidFill>
                  <a:schemeClr val="tx1"/>
                </a:solidFill>
                <a:latin typeface="+mn-lt"/>
              </a:rPr>
              <a:t>стендов</a:t>
            </a:r>
            <a:r>
              <a:rPr lang="ru-RU" altLang="ru-RU" sz="1400" dirty="0">
                <a:solidFill>
                  <a:schemeClr val="tx1"/>
                </a:solidFill>
                <a:latin typeface="+mn-lt"/>
              </a:rPr>
              <a:t>.</a:t>
            </a:r>
          </a:p>
        </p:txBody>
      </p:sp>
      <p:sp>
        <p:nvSpPr>
          <p:cNvPr id="12" name="Rectangle 2">
            <a:extLst>
              <a:ext uri="{FF2B5EF4-FFF2-40B4-BE49-F238E27FC236}">
                <a16:creationId xmlns:a16="http://schemas.microsoft.com/office/drawing/2014/main" id="{03A60B7B-B3B3-43BB-A020-EA6CC6959737}"/>
              </a:ext>
            </a:extLst>
          </p:cNvPr>
          <p:cNvSpPr txBox="1">
            <a:spLocks noChangeArrowheads="1"/>
          </p:cNvSpPr>
          <p:nvPr/>
        </p:nvSpPr>
        <p:spPr bwMode="auto">
          <a:xfrm>
            <a:off x="2391010" y="742305"/>
            <a:ext cx="4727575" cy="374650"/>
          </a:xfrm>
          <a:prstGeom prst="rect">
            <a:avLst/>
          </a:prstGeom>
          <a:noFill/>
          <a:ln w="9525">
            <a:noFill/>
            <a:miter lim="800000"/>
            <a:headEnd/>
            <a:tailEnd/>
          </a:ln>
        </p:spPr>
        <p:txBody>
          <a:bodyPr tIns="0" bIns="0" anchor="ctr"/>
          <a:lstStyle/>
          <a:p>
            <a:pPr>
              <a:defRPr/>
            </a:pPr>
            <a:r>
              <a:rPr lang="ru-RU" altLang="ru-RU" sz="1400" b="1" dirty="0"/>
              <a:t>Маркетинговая поддержка продаж. Стенды и образцы.</a:t>
            </a:r>
            <a:endParaRPr lang="ru-RU" sz="1400" b="1" kern="0" dirty="0"/>
          </a:p>
        </p:txBody>
      </p:sp>
      <p:pic>
        <p:nvPicPr>
          <p:cNvPr id="7" name="Picture 10" descr="D:\OLD_KOMP\ЗАВОДЫ\Roben\разное\Имиджи разные\plitka.tif">
            <a:extLst>
              <a:ext uri="{FF2B5EF4-FFF2-40B4-BE49-F238E27FC236}">
                <a16:creationId xmlns:a16="http://schemas.microsoft.com/office/drawing/2014/main" id="{41667B66-2A09-48C2-877C-73B3E5DC2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660" y="2141595"/>
            <a:ext cx="1681286" cy="167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OLD_KOMP\ЗАВОДЫ\Roben\разное\100308-11.jpg">
            <a:extLst>
              <a:ext uri="{FF2B5EF4-FFF2-40B4-BE49-F238E27FC236}">
                <a16:creationId xmlns:a16="http://schemas.microsoft.com/office/drawing/2014/main" id="{F141D5F1-0C11-4BBE-A6BD-8060DC0D92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3708" y="2120899"/>
            <a:ext cx="2121547" cy="4247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ustakhod\Desktop\DSC06579\DSCA6580.JPG">
            <a:extLst>
              <a:ext uri="{FF2B5EF4-FFF2-40B4-BE49-F238E27FC236}">
                <a16:creationId xmlns:a16="http://schemas.microsoft.com/office/drawing/2014/main" id="{0C26AE61-2B85-484C-8010-D7125A979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13" y="2188318"/>
            <a:ext cx="2275200" cy="170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ustakhod\Desktop\DSC06579\DSCA6577.JPG">
            <a:extLst>
              <a:ext uri="{FF2B5EF4-FFF2-40B4-BE49-F238E27FC236}">
                <a16:creationId xmlns:a16="http://schemas.microsoft.com/office/drawing/2014/main" id="{A0A49D20-7CD9-4906-92A6-0EB5D9070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34" y="4616528"/>
            <a:ext cx="2274579" cy="1705934"/>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DEF2A6C1-4849-4159-A0EE-468C5137F7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3874" y="4637141"/>
            <a:ext cx="2498286" cy="140528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7">
            <a:extLst>
              <a:ext uri="{FF2B5EF4-FFF2-40B4-BE49-F238E27FC236}">
                <a16:creationId xmlns:a16="http://schemas.microsoft.com/office/drawing/2014/main" id="{D7CF851F-3A96-490E-98B3-F7F338ADAA95}"/>
              </a:ext>
            </a:extLst>
          </p:cNvPr>
          <p:cNvSpPr txBox="1">
            <a:spLocks noChangeArrowheads="1"/>
          </p:cNvSpPr>
          <p:nvPr/>
        </p:nvSpPr>
        <p:spPr bwMode="auto">
          <a:xfrm>
            <a:off x="539552" y="1032490"/>
            <a:ext cx="8353425" cy="10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FontTx/>
              <a:buNone/>
              <a:defRPr/>
            </a:pPr>
            <a:r>
              <a:rPr lang="ru-RU" altLang="ru-RU" sz="1400" dirty="0">
                <a:solidFill>
                  <a:schemeClr val="tx1"/>
                </a:solidFill>
                <a:latin typeface="+mn-lt"/>
              </a:rPr>
              <a:t>    Самые популярные позиции ассортимента R</a:t>
            </a:r>
            <a:r>
              <a:rPr lang="en-US" altLang="ru-RU" sz="1400" dirty="0">
                <a:solidFill>
                  <a:schemeClr val="tx1"/>
                </a:solidFill>
                <a:latin typeface="+mn-lt"/>
              </a:rPr>
              <a:t>Ő</a:t>
            </a:r>
            <a:r>
              <a:rPr lang="ru-RU" altLang="ru-RU" sz="1400" dirty="0">
                <a:solidFill>
                  <a:schemeClr val="tx1"/>
                </a:solidFill>
                <a:latin typeface="+mn-lt"/>
              </a:rPr>
              <a:t>BEN постоянно в наличии на складах в Санкт-Петербурге, </a:t>
            </a:r>
          </a:p>
          <a:p>
            <a:pPr eaLnBrk="1" hangingPunct="1">
              <a:lnSpc>
                <a:spcPct val="150000"/>
              </a:lnSpc>
              <a:spcBef>
                <a:spcPct val="0"/>
              </a:spcBef>
              <a:buClrTx/>
              <a:buFontTx/>
              <a:buNone/>
              <a:defRPr/>
            </a:pPr>
            <a:r>
              <a:rPr lang="ru-RU" altLang="ru-RU" sz="1400" dirty="0">
                <a:solidFill>
                  <a:schemeClr val="tx1"/>
                </a:solidFill>
                <a:latin typeface="+mn-lt"/>
              </a:rPr>
              <a:t>Москве и Краснодаре. Это позволяет обеспечить оперативность отгрузок.</a:t>
            </a:r>
          </a:p>
          <a:p>
            <a:pPr eaLnBrk="1" hangingPunct="1">
              <a:lnSpc>
                <a:spcPct val="150000"/>
              </a:lnSpc>
              <a:spcBef>
                <a:spcPct val="0"/>
              </a:spcBef>
              <a:buClrTx/>
              <a:buFontTx/>
              <a:buNone/>
              <a:defRPr/>
            </a:pPr>
            <a:r>
              <a:rPr lang="ru-RU" altLang="ru-RU" sz="1400" dirty="0">
                <a:solidFill>
                  <a:schemeClr val="tx1"/>
                </a:solidFill>
                <a:latin typeface="+mn-lt"/>
              </a:rPr>
              <a:t>Открытая площадка – 5000 </a:t>
            </a:r>
            <a:r>
              <a:rPr lang="ru-RU" altLang="ru-RU" sz="1400" dirty="0">
                <a:latin typeface="+mn-lt"/>
              </a:rPr>
              <a:t>м</a:t>
            </a:r>
            <a:r>
              <a:rPr lang="en-US" altLang="ru-RU" sz="1400" dirty="0">
                <a:latin typeface="+mn-lt"/>
              </a:rPr>
              <a:t>²</a:t>
            </a:r>
            <a:r>
              <a:rPr lang="ru-RU" altLang="ru-RU" sz="1400" dirty="0">
                <a:latin typeface="+mn-lt"/>
              </a:rPr>
              <a:t> , </a:t>
            </a:r>
            <a:r>
              <a:rPr lang="ru-RU" altLang="ru-RU" sz="1400" dirty="0">
                <a:solidFill>
                  <a:schemeClr val="tx1"/>
                </a:solidFill>
                <a:latin typeface="+mn-lt"/>
              </a:rPr>
              <a:t>закрытая площадка – 5000 </a:t>
            </a:r>
            <a:r>
              <a:rPr lang="ru-RU" altLang="ru-RU" sz="1400" dirty="0">
                <a:latin typeface="+mn-lt"/>
              </a:rPr>
              <a:t>м</a:t>
            </a:r>
            <a:r>
              <a:rPr lang="en-US" altLang="ru-RU" sz="1400" dirty="0">
                <a:latin typeface="+mn-lt"/>
              </a:rPr>
              <a:t>²</a:t>
            </a:r>
            <a:r>
              <a:rPr lang="ru-RU" altLang="ru-RU" sz="1400" dirty="0">
                <a:latin typeface="+mn-lt"/>
              </a:rPr>
              <a:t> </a:t>
            </a:r>
            <a:endParaRPr lang="ru-RU" altLang="ru-RU" sz="1400" dirty="0">
              <a:solidFill>
                <a:schemeClr val="tx1"/>
              </a:solidFill>
              <a:latin typeface="+mn-lt"/>
            </a:endParaRPr>
          </a:p>
        </p:txBody>
      </p:sp>
      <p:sp>
        <p:nvSpPr>
          <p:cNvPr id="2" name="Прямоугольник 1">
            <a:extLst>
              <a:ext uri="{FF2B5EF4-FFF2-40B4-BE49-F238E27FC236}">
                <a16:creationId xmlns:a16="http://schemas.microsoft.com/office/drawing/2014/main" id="{F491E0F2-C4E4-4383-837E-DD28D5DEEF1F}"/>
              </a:ext>
            </a:extLst>
          </p:cNvPr>
          <p:cNvSpPr/>
          <p:nvPr/>
        </p:nvSpPr>
        <p:spPr>
          <a:xfrm>
            <a:off x="2903538" y="2913063"/>
            <a:ext cx="3429000" cy="369887"/>
          </a:xfrm>
          <a:prstGeom prst="rect">
            <a:avLst/>
          </a:prstGeom>
        </p:spPr>
        <p:txBody>
          <a:bodyPr>
            <a:spAutoFit/>
          </a:bodyPr>
          <a:lstStyle/>
          <a:p>
            <a:pPr>
              <a:defRPr/>
            </a:pPr>
            <a:endParaRPr lang="ru-RU" b="1" kern="0" dirty="0">
              <a:solidFill>
                <a:srgbClr val="003366"/>
              </a:solidFill>
              <a:latin typeface="Arial" charset="0"/>
            </a:endParaRPr>
          </a:p>
        </p:txBody>
      </p:sp>
      <p:pic>
        <p:nvPicPr>
          <p:cNvPr id="56324" name="Picture 6" descr="D:\OLD_KOMP\склад\Склад МОСКВА\221120142140.jpg">
            <a:extLst>
              <a:ext uri="{FF2B5EF4-FFF2-40B4-BE49-F238E27FC236}">
                <a16:creationId xmlns:a16="http://schemas.microsoft.com/office/drawing/2014/main" id="{D479AD07-EEA7-46B0-BAD4-E96E34C09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162" y="2125037"/>
            <a:ext cx="16986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19B69F35-4F4D-4F78-867D-8D34074B6172}"/>
              </a:ext>
            </a:extLst>
          </p:cNvPr>
          <p:cNvSpPr txBox="1">
            <a:spLocks noChangeArrowheads="1"/>
          </p:cNvSpPr>
          <p:nvPr/>
        </p:nvSpPr>
        <p:spPr bwMode="auto">
          <a:xfrm>
            <a:off x="2051720" y="731837"/>
            <a:ext cx="5964187" cy="374650"/>
          </a:xfrm>
          <a:prstGeom prst="rect">
            <a:avLst/>
          </a:prstGeom>
          <a:noFill/>
          <a:ln w="9525">
            <a:noFill/>
            <a:miter lim="800000"/>
            <a:headEnd/>
            <a:tailEnd/>
          </a:ln>
        </p:spPr>
        <p:txBody>
          <a:bodyPr tIns="0" bIns="0" anchor="ctr"/>
          <a:lstStyle/>
          <a:p>
            <a:pPr>
              <a:defRPr/>
            </a:pPr>
            <a:r>
              <a:rPr lang="ru-RU" altLang="ru-RU" sz="1400" b="1" dirty="0"/>
              <a:t>Маркетинговая поддержка продаж – складская программа.</a:t>
            </a:r>
            <a:endParaRPr lang="ru-RU" sz="1400" b="1" kern="0" dirty="0"/>
          </a:p>
        </p:txBody>
      </p:sp>
      <p:pic>
        <p:nvPicPr>
          <p:cNvPr id="56326" name="Рисунок 6">
            <a:extLst>
              <a:ext uri="{FF2B5EF4-FFF2-40B4-BE49-F238E27FC236}">
                <a16:creationId xmlns:a16="http://schemas.microsoft.com/office/drawing/2014/main" id="{D2226A24-73CE-4726-8D4F-956F30F54E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575" y="2125038"/>
            <a:ext cx="358933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Рисунок 2">
            <a:extLst>
              <a:ext uri="{FF2B5EF4-FFF2-40B4-BE49-F238E27FC236}">
                <a16:creationId xmlns:a16="http://schemas.microsoft.com/office/drawing/2014/main" id="{EC0E9539-1E43-4C90-8770-8BA4F34F2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799" y="2125037"/>
            <a:ext cx="20796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Рисунок 4">
            <a:extLst>
              <a:ext uri="{FF2B5EF4-FFF2-40B4-BE49-F238E27FC236}">
                <a16:creationId xmlns:a16="http://schemas.microsoft.com/office/drawing/2014/main" id="{89117C27-DA1E-4057-AB76-1E86D66863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50" y="3798342"/>
            <a:ext cx="3748534"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Рисунок 6">
            <a:extLst>
              <a:ext uri="{FF2B5EF4-FFF2-40B4-BE49-F238E27FC236}">
                <a16:creationId xmlns:a16="http://schemas.microsoft.com/office/drawing/2014/main" id="{20B84715-2350-4193-B2B0-A3B5D8E5D1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9237" y="3789040"/>
            <a:ext cx="36591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p:cNvSpPr>
            <a:spLocks noChangeArrowheads="1"/>
          </p:cNvSpPr>
          <p:nvPr/>
        </p:nvSpPr>
        <p:spPr bwMode="auto">
          <a:xfrm>
            <a:off x="448469" y="767110"/>
            <a:ext cx="73469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A251D"/>
              </a:buClr>
              <a:buFont typeface="Wingdings" pitchFamily="2" charset="2"/>
              <a:buChar char="§"/>
              <a:defRPr sz="2000">
                <a:solidFill>
                  <a:srgbClr val="333333"/>
                </a:solidFill>
                <a:latin typeface="Arial" pitchFamily="34" charset="0"/>
              </a:defRPr>
            </a:lvl1pPr>
            <a:lvl2pPr marL="742950" indent="-285750" eaLnBrk="0" hangingPunct="0">
              <a:spcBef>
                <a:spcPct val="20000"/>
              </a:spcBef>
              <a:buClr>
                <a:srgbClr val="DA251D"/>
              </a:buClr>
              <a:buChar char="•"/>
              <a:defRPr>
                <a:solidFill>
                  <a:srgbClr val="333333"/>
                </a:solidFill>
                <a:latin typeface="Arial" pitchFamily="34" charset="0"/>
              </a:defRPr>
            </a:lvl2pPr>
            <a:lvl3pPr marL="1143000" indent="-228600" eaLnBrk="0" hangingPunct="0">
              <a:spcBef>
                <a:spcPct val="20000"/>
              </a:spcBef>
              <a:buClr>
                <a:srgbClr val="DA251D"/>
              </a:buClr>
              <a:buChar char="•"/>
              <a:defRPr sz="1400">
                <a:solidFill>
                  <a:srgbClr val="333333"/>
                </a:solidFill>
                <a:latin typeface="Arial" pitchFamily="34" charset="0"/>
              </a:defRPr>
            </a:lvl3pPr>
            <a:lvl4pPr marL="1600200" indent="-228600" eaLnBrk="0" hangingPunct="0">
              <a:spcBef>
                <a:spcPct val="20000"/>
              </a:spcBef>
              <a:buClr>
                <a:srgbClr val="DA251D"/>
              </a:buClr>
              <a:buChar char="–"/>
              <a:defRPr sz="2000">
                <a:solidFill>
                  <a:schemeClr val="tx1"/>
                </a:solidFill>
                <a:latin typeface="Arial" pitchFamily="34" charset="0"/>
              </a:defRPr>
            </a:lvl4pPr>
            <a:lvl5pPr marL="2057400" indent="-228600" eaLnBrk="0" hangingPunct="0">
              <a:spcBef>
                <a:spcPct val="20000"/>
              </a:spcBef>
              <a:buClr>
                <a:srgbClr val="DA251D"/>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itchFamily="34" charset="0"/>
              </a:defRPr>
            </a:lvl9pPr>
          </a:lstStyle>
          <a:p>
            <a:pPr algn="ctr" eaLnBrk="1" hangingPunct="1">
              <a:buClrTx/>
              <a:buFontTx/>
              <a:buNone/>
            </a:pPr>
            <a:endParaRPr lang="en-US" altLang="ru-RU" sz="2400">
              <a:solidFill>
                <a:srgbClr val="003366"/>
              </a:solidFill>
              <a:latin typeface="+mn-lt"/>
            </a:endParaRPr>
          </a:p>
        </p:txBody>
      </p:sp>
      <p:sp>
        <p:nvSpPr>
          <p:cNvPr id="4" name="TextBox 37">
            <a:extLst>
              <a:ext uri="{FF2B5EF4-FFF2-40B4-BE49-F238E27FC236}">
                <a16:creationId xmlns:a16="http://schemas.microsoft.com/office/drawing/2014/main" id="{A7210EBE-C149-4F16-981C-2D93D95B8CEB}"/>
              </a:ext>
            </a:extLst>
          </p:cNvPr>
          <p:cNvSpPr txBox="1">
            <a:spLocks noChangeArrowheads="1"/>
          </p:cNvSpPr>
          <p:nvPr/>
        </p:nvSpPr>
        <p:spPr bwMode="auto">
          <a:xfrm>
            <a:off x="395536" y="2424113"/>
            <a:ext cx="306006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br>
              <a:rPr lang="ru-RU" altLang="ru-RU" sz="1400">
                <a:solidFill>
                  <a:schemeClr val="tx1"/>
                </a:solidFill>
              </a:rPr>
            </a:br>
            <a:r>
              <a:rPr lang="ru-RU" altLang="ru-RU" sz="1400">
                <a:solidFill>
                  <a:schemeClr val="tx1"/>
                </a:solidFill>
              </a:rPr>
              <a:t>Офис:</a:t>
            </a:r>
          </a:p>
          <a:p>
            <a:pPr eaLnBrk="1" hangingPunct="1">
              <a:spcBef>
                <a:spcPct val="0"/>
              </a:spcBef>
              <a:buClrTx/>
              <a:buFontTx/>
              <a:buNone/>
              <a:defRPr/>
            </a:pPr>
            <a:r>
              <a:rPr lang="ru-RU" altLang="ru-RU" sz="1400">
                <a:solidFill>
                  <a:schemeClr val="tx1"/>
                </a:solidFill>
              </a:rPr>
              <a:t>Коломяжский пр., 18А, офис 3-049</a:t>
            </a:r>
            <a:endParaRPr lang="en-US" altLang="ru-RU" sz="1400">
              <a:solidFill>
                <a:schemeClr val="tx1"/>
              </a:solidFill>
            </a:endParaRPr>
          </a:p>
          <a:p>
            <a:pPr eaLnBrk="1" hangingPunct="1">
              <a:spcBef>
                <a:spcPct val="0"/>
              </a:spcBef>
              <a:buClrTx/>
              <a:buFontTx/>
              <a:buNone/>
              <a:defRPr/>
            </a:pPr>
            <a:r>
              <a:rPr lang="ru-RU" altLang="ru-RU" sz="1400" b="1">
                <a:solidFill>
                  <a:schemeClr val="tx1"/>
                </a:solidFill>
              </a:rPr>
              <a:t>Тел./факс:</a:t>
            </a:r>
            <a:r>
              <a:rPr lang="ru-RU" altLang="ru-RU" sz="1400">
                <a:solidFill>
                  <a:schemeClr val="tx1"/>
                </a:solidFill>
              </a:rPr>
              <a:t> +7(812) 688-8818</a:t>
            </a:r>
            <a:br>
              <a:rPr lang="ru-RU" altLang="ru-RU" sz="1400">
                <a:solidFill>
                  <a:schemeClr val="tx1"/>
                </a:solidFill>
              </a:rPr>
            </a:br>
            <a:endParaRPr lang="ru-RU" altLang="ru-RU" sz="1400">
              <a:solidFill>
                <a:schemeClr val="tx1"/>
              </a:solidFill>
            </a:endParaRPr>
          </a:p>
        </p:txBody>
      </p:sp>
      <p:sp>
        <p:nvSpPr>
          <p:cNvPr id="5" name="TextBox 38">
            <a:extLst>
              <a:ext uri="{FF2B5EF4-FFF2-40B4-BE49-F238E27FC236}">
                <a16:creationId xmlns:a16="http://schemas.microsoft.com/office/drawing/2014/main" id="{3EBB7C4A-1CCA-4739-8044-AF53EAF11CF1}"/>
              </a:ext>
            </a:extLst>
          </p:cNvPr>
          <p:cNvSpPr txBox="1">
            <a:spLocks noChangeArrowheads="1"/>
          </p:cNvSpPr>
          <p:nvPr/>
        </p:nvSpPr>
        <p:spPr bwMode="auto">
          <a:xfrm>
            <a:off x="395536" y="3484563"/>
            <a:ext cx="269195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a:solidFill>
                  <a:schemeClr val="tx1"/>
                </a:solidFill>
              </a:rPr>
              <a:t>Склад: </a:t>
            </a:r>
          </a:p>
          <a:p>
            <a:pPr eaLnBrk="1" hangingPunct="1">
              <a:spcBef>
                <a:spcPct val="0"/>
              </a:spcBef>
              <a:buClrTx/>
              <a:buFontTx/>
              <a:buNone/>
              <a:defRPr/>
            </a:pPr>
            <a:r>
              <a:rPr lang="ru-RU" altLang="ru-RU" sz="1400">
                <a:solidFill>
                  <a:schemeClr val="tx1"/>
                </a:solidFill>
              </a:rPr>
              <a:t>ул. Репищева, 14, корпус Т-13</a:t>
            </a:r>
          </a:p>
          <a:p>
            <a:pPr eaLnBrk="1" hangingPunct="1">
              <a:spcBef>
                <a:spcPct val="0"/>
              </a:spcBef>
              <a:buClrTx/>
              <a:buFontTx/>
              <a:buNone/>
              <a:defRPr/>
            </a:pPr>
            <a:r>
              <a:rPr lang="ru-RU" altLang="ru-RU" sz="1400" b="1">
                <a:solidFill>
                  <a:schemeClr val="tx1"/>
                </a:solidFill>
              </a:rPr>
              <a:t>Тел.:</a:t>
            </a:r>
            <a:r>
              <a:rPr lang="ru-RU" altLang="ru-RU" sz="1400">
                <a:solidFill>
                  <a:schemeClr val="tx1"/>
                </a:solidFill>
              </a:rPr>
              <a:t> +7 (812) 908-4979</a:t>
            </a:r>
            <a:br>
              <a:rPr lang="ru-RU" altLang="ru-RU" sz="1400">
                <a:solidFill>
                  <a:schemeClr val="tx1"/>
                </a:solidFill>
              </a:rPr>
            </a:br>
            <a:r>
              <a:rPr lang="ru-RU" altLang="ru-RU" sz="1400">
                <a:solidFill>
                  <a:schemeClr val="tx1"/>
                </a:solidFill>
              </a:rPr>
              <a:t>+7 (921) 352-49-79</a:t>
            </a:r>
          </a:p>
          <a:p>
            <a:pPr eaLnBrk="1" hangingPunct="1">
              <a:spcBef>
                <a:spcPct val="0"/>
              </a:spcBef>
              <a:buClrTx/>
              <a:buFontTx/>
              <a:buNone/>
              <a:defRPr/>
            </a:pPr>
            <a:endParaRPr lang="ru-RU" altLang="ru-RU" sz="1400">
              <a:solidFill>
                <a:schemeClr val="tx1"/>
              </a:solidFill>
            </a:endParaRPr>
          </a:p>
        </p:txBody>
      </p:sp>
      <p:sp>
        <p:nvSpPr>
          <p:cNvPr id="6" name="TextBox 39">
            <a:extLst>
              <a:ext uri="{FF2B5EF4-FFF2-40B4-BE49-F238E27FC236}">
                <a16:creationId xmlns:a16="http://schemas.microsoft.com/office/drawing/2014/main" id="{12C5E119-6C25-436E-9947-0B04EA9DC66B}"/>
              </a:ext>
            </a:extLst>
          </p:cNvPr>
          <p:cNvSpPr txBox="1">
            <a:spLocks noChangeArrowheads="1"/>
          </p:cNvSpPr>
          <p:nvPr/>
        </p:nvSpPr>
        <p:spPr bwMode="auto">
          <a:xfrm>
            <a:off x="944811" y="2147888"/>
            <a:ext cx="15901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a:solidFill>
                  <a:schemeClr val="tx1"/>
                </a:solidFill>
              </a:rPr>
              <a:t>Санкт-Петербург</a:t>
            </a:r>
          </a:p>
        </p:txBody>
      </p:sp>
      <p:sp>
        <p:nvSpPr>
          <p:cNvPr id="7" name="TextBox 40">
            <a:extLst>
              <a:ext uri="{FF2B5EF4-FFF2-40B4-BE49-F238E27FC236}">
                <a16:creationId xmlns:a16="http://schemas.microsoft.com/office/drawing/2014/main" id="{2A11AA5D-5007-4446-92DB-8D6B13E943CF}"/>
              </a:ext>
            </a:extLst>
          </p:cNvPr>
          <p:cNvSpPr txBox="1">
            <a:spLocks noChangeArrowheads="1"/>
          </p:cNvSpPr>
          <p:nvPr/>
        </p:nvSpPr>
        <p:spPr bwMode="auto">
          <a:xfrm>
            <a:off x="4138690" y="2101991"/>
            <a:ext cx="797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a:solidFill>
                  <a:schemeClr val="tx1"/>
                </a:solidFill>
              </a:rPr>
              <a:t>Москва</a:t>
            </a:r>
          </a:p>
        </p:txBody>
      </p:sp>
      <p:sp>
        <p:nvSpPr>
          <p:cNvPr id="8" name="TextBox 41">
            <a:extLst>
              <a:ext uri="{FF2B5EF4-FFF2-40B4-BE49-F238E27FC236}">
                <a16:creationId xmlns:a16="http://schemas.microsoft.com/office/drawing/2014/main" id="{4F456863-8526-4977-9C03-D6D894CA95FC}"/>
              </a:ext>
            </a:extLst>
          </p:cNvPr>
          <p:cNvSpPr txBox="1">
            <a:spLocks noChangeArrowheads="1"/>
          </p:cNvSpPr>
          <p:nvPr/>
        </p:nvSpPr>
        <p:spPr bwMode="auto">
          <a:xfrm>
            <a:off x="3611640" y="2354404"/>
            <a:ext cx="28476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br>
              <a:rPr lang="ru-RU" altLang="ru-RU" sz="1400">
                <a:solidFill>
                  <a:schemeClr val="tx1"/>
                </a:solidFill>
              </a:rPr>
            </a:br>
            <a:r>
              <a:rPr lang="ru-RU" altLang="ru-RU" sz="1400">
                <a:solidFill>
                  <a:schemeClr val="tx1"/>
                </a:solidFill>
              </a:rPr>
              <a:t>Офис:</a:t>
            </a:r>
          </a:p>
          <a:p>
            <a:pPr eaLnBrk="1" hangingPunct="1">
              <a:spcBef>
                <a:spcPct val="0"/>
              </a:spcBef>
              <a:buClrTx/>
              <a:buFontTx/>
              <a:buNone/>
              <a:defRPr/>
            </a:pPr>
            <a:r>
              <a:rPr lang="ru-RU" altLang="ru-RU" sz="1400">
                <a:solidFill>
                  <a:schemeClr val="tx1"/>
                </a:solidFill>
              </a:rPr>
              <a:t>Бережковская наб., 6, офис 105</a:t>
            </a:r>
            <a:br>
              <a:rPr lang="ru-RU" altLang="ru-RU" sz="1400">
                <a:solidFill>
                  <a:schemeClr val="tx1"/>
                </a:solidFill>
              </a:rPr>
            </a:br>
            <a:r>
              <a:rPr lang="ru-RU" altLang="ru-RU" sz="1400" b="1">
                <a:solidFill>
                  <a:schemeClr val="tx1"/>
                </a:solidFill>
              </a:rPr>
              <a:t>Тел./факс:</a:t>
            </a:r>
            <a:r>
              <a:rPr lang="ru-RU" altLang="ru-RU" sz="1400">
                <a:solidFill>
                  <a:schemeClr val="tx1"/>
                </a:solidFill>
              </a:rPr>
              <a:t> +7(495) 775-1655</a:t>
            </a:r>
            <a:br>
              <a:rPr lang="ru-RU" altLang="ru-RU" sz="1400">
                <a:solidFill>
                  <a:schemeClr val="tx1"/>
                </a:solidFill>
              </a:rPr>
            </a:br>
            <a:endParaRPr lang="ru-RU" altLang="ru-RU" sz="1400">
              <a:solidFill>
                <a:schemeClr val="tx1"/>
              </a:solidFill>
            </a:endParaRPr>
          </a:p>
        </p:txBody>
      </p:sp>
      <p:sp>
        <p:nvSpPr>
          <p:cNvPr id="9" name="TextBox 42">
            <a:extLst>
              <a:ext uri="{FF2B5EF4-FFF2-40B4-BE49-F238E27FC236}">
                <a16:creationId xmlns:a16="http://schemas.microsoft.com/office/drawing/2014/main" id="{CEC069C3-0D52-407A-BCF5-6C0339D684FC}"/>
              </a:ext>
            </a:extLst>
          </p:cNvPr>
          <p:cNvSpPr txBox="1">
            <a:spLocks noChangeArrowheads="1"/>
          </p:cNvSpPr>
          <p:nvPr/>
        </p:nvSpPr>
        <p:spPr bwMode="auto">
          <a:xfrm>
            <a:off x="3611640" y="3438666"/>
            <a:ext cx="21410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a:solidFill>
                  <a:schemeClr val="tx1"/>
                </a:solidFill>
              </a:rPr>
              <a:t>Склад: </a:t>
            </a:r>
          </a:p>
          <a:p>
            <a:pPr eaLnBrk="1" hangingPunct="1">
              <a:spcBef>
                <a:spcPct val="0"/>
              </a:spcBef>
              <a:buClrTx/>
              <a:buFontTx/>
              <a:buNone/>
              <a:defRPr/>
            </a:pPr>
            <a:r>
              <a:rPr lang="ru-RU" altLang="ru-RU" sz="1400">
                <a:solidFill>
                  <a:schemeClr val="tx1"/>
                </a:solidFill>
              </a:rPr>
              <a:t>Московская обл., </a:t>
            </a:r>
          </a:p>
          <a:p>
            <a:pPr eaLnBrk="1" hangingPunct="1">
              <a:spcBef>
                <a:spcPct val="0"/>
              </a:spcBef>
              <a:buClrTx/>
              <a:buFontTx/>
              <a:buNone/>
              <a:defRPr/>
            </a:pPr>
            <a:r>
              <a:rPr lang="ru-RU" altLang="ru-RU" sz="1400">
                <a:solidFill>
                  <a:schemeClr val="tx1"/>
                </a:solidFill>
              </a:rPr>
              <a:t>Наро-Фоминский р-н, </a:t>
            </a:r>
          </a:p>
          <a:p>
            <a:pPr eaLnBrk="1" hangingPunct="1">
              <a:spcBef>
                <a:spcPct val="0"/>
              </a:spcBef>
              <a:buClrTx/>
              <a:buFontTx/>
              <a:buNone/>
              <a:defRPr/>
            </a:pPr>
            <a:r>
              <a:rPr lang="ru-RU" altLang="ru-RU" sz="1400">
                <a:solidFill>
                  <a:schemeClr val="tx1"/>
                </a:solidFill>
              </a:rPr>
              <a:t>с. Петровское</a:t>
            </a:r>
            <a:br>
              <a:rPr lang="ru-RU" altLang="ru-RU" sz="1400">
                <a:solidFill>
                  <a:schemeClr val="tx1"/>
                </a:solidFill>
              </a:rPr>
            </a:br>
            <a:r>
              <a:rPr lang="ru-RU" altLang="ru-RU" sz="1400" b="1">
                <a:solidFill>
                  <a:schemeClr val="tx1"/>
                </a:solidFill>
              </a:rPr>
              <a:t>Тел:</a:t>
            </a:r>
            <a:r>
              <a:rPr lang="ru-RU" altLang="ru-RU" sz="1400">
                <a:solidFill>
                  <a:schemeClr val="tx1"/>
                </a:solidFill>
              </a:rPr>
              <a:t> +7 (926) 810-02-89</a:t>
            </a:r>
          </a:p>
          <a:p>
            <a:pPr eaLnBrk="1" hangingPunct="1">
              <a:spcBef>
                <a:spcPct val="0"/>
              </a:spcBef>
              <a:buClrTx/>
              <a:buFontTx/>
              <a:buNone/>
              <a:defRPr/>
            </a:pPr>
            <a:endParaRPr lang="ru-RU" altLang="ru-RU" sz="1400">
              <a:solidFill>
                <a:schemeClr val="tx1"/>
              </a:solidFill>
            </a:endParaRPr>
          </a:p>
        </p:txBody>
      </p:sp>
      <p:sp>
        <p:nvSpPr>
          <p:cNvPr id="10" name="TextBox 44">
            <a:extLst>
              <a:ext uri="{FF2B5EF4-FFF2-40B4-BE49-F238E27FC236}">
                <a16:creationId xmlns:a16="http://schemas.microsoft.com/office/drawing/2014/main" id="{00BF2B5B-6EF4-4ADB-8601-A67AF4E86B3B}"/>
              </a:ext>
            </a:extLst>
          </p:cNvPr>
          <p:cNvSpPr txBox="1">
            <a:spLocks noChangeArrowheads="1"/>
          </p:cNvSpPr>
          <p:nvPr/>
        </p:nvSpPr>
        <p:spPr bwMode="auto">
          <a:xfrm>
            <a:off x="7086586" y="2141051"/>
            <a:ext cx="1075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a:solidFill>
                  <a:schemeClr val="tx1"/>
                </a:solidFill>
              </a:rPr>
              <a:t>Краснодар</a:t>
            </a:r>
          </a:p>
        </p:txBody>
      </p:sp>
      <p:sp>
        <p:nvSpPr>
          <p:cNvPr id="11" name="TextBox 45">
            <a:extLst>
              <a:ext uri="{FF2B5EF4-FFF2-40B4-BE49-F238E27FC236}">
                <a16:creationId xmlns:a16="http://schemas.microsoft.com/office/drawing/2014/main" id="{AFD2BC1C-B558-4A17-8D29-6CF3D5A3FB7D}"/>
              </a:ext>
            </a:extLst>
          </p:cNvPr>
          <p:cNvSpPr txBox="1">
            <a:spLocks noChangeArrowheads="1"/>
          </p:cNvSpPr>
          <p:nvPr/>
        </p:nvSpPr>
        <p:spPr bwMode="auto">
          <a:xfrm>
            <a:off x="6616686" y="2393464"/>
            <a:ext cx="21314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br>
              <a:rPr lang="ru-RU" altLang="ru-RU" sz="1400">
                <a:solidFill>
                  <a:schemeClr val="tx1"/>
                </a:solidFill>
              </a:rPr>
            </a:br>
            <a:r>
              <a:rPr lang="ru-RU" altLang="ru-RU" sz="1400">
                <a:solidFill>
                  <a:schemeClr val="tx1"/>
                </a:solidFill>
              </a:rPr>
              <a:t>Офис:</a:t>
            </a:r>
          </a:p>
          <a:p>
            <a:pPr eaLnBrk="1" hangingPunct="1">
              <a:spcBef>
                <a:spcPct val="0"/>
              </a:spcBef>
              <a:buClrTx/>
              <a:buFontTx/>
              <a:buNone/>
              <a:defRPr/>
            </a:pPr>
            <a:r>
              <a:rPr lang="ru-RU" altLang="ru-RU" sz="1400">
                <a:solidFill>
                  <a:schemeClr val="tx1"/>
                </a:solidFill>
              </a:rPr>
              <a:t>ул. Уральская, д. 212/7</a:t>
            </a:r>
          </a:p>
          <a:p>
            <a:pPr eaLnBrk="1" hangingPunct="1">
              <a:spcBef>
                <a:spcPct val="0"/>
              </a:spcBef>
              <a:buClrTx/>
              <a:buFontTx/>
              <a:buNone/>
              <a:defRPr/>
            </a:pPr>
            <a:r>
              <a:rPr lang="ru-RU" altLang="ru-RU" sz="1400" b="1">
                <a:solidFill>
                  <a:schemeClr val="tx1"/>
                </a:solidFill>
              </a:rPr>
              <a:t>Тел.:</a:t>
            </a:r>
            <a:r>
              <a:rPr lang="ru-RU" altLang="ru-RU" sz="1400">
                <a:solidFill>
                  <a:schemeClr val="tx1"/>
                </a:solidFill>
              </a:rPr>
              <a:t> +7 (928) 418-9928</a:t>
            </a:r>
          </a:p>
          <a:p>
            <a:pPr eaLnBrk="1" hangingPunct="1">
              <a:spcBef>
                <a:spcPct val="0"/>
              </a:spcBef>
              <a:buClrTx/>
              <a:buFontTx/>
              <a:buNone/>
              <a:defRPr/>
            </a:pPr>
            <a:br>
              <a:rPr lang="ru-RU" altLang="ru-RU" sz="1400">
                <a:solidFill>
                  <a:schemeClr val="tx1"/>
                </a:solidFill>
              </a:rPr>
            </a:br>
            <a:endParaRPr lang="ru-RU" altLang="ru-RU" sz="1400">
              <a:solidFill>
                <a:schemeClr val="tx1"/>
              </a:solidFill>
            </a:endParaRPr>
          </a:p>
        </p:txBody>
      </p:sp>
      <p:sp>
        <p:nvSpPr>
          <p:cNvPr id="12" name="TextBox 46">
            <a:extLst>
              <a:ext uri="{FF2B5EF4-FFF2-40B4-BE49-F238E27FC236}">
                <a16:creationId xmlns:a16="http://schemas.microsoft.com/office/drawing/2014/main" id="{3EFE7222-5ECB-45B4-B58D-707F3B6F9F80}"/>
              </a:ext>
            </a:extLst>
          </p:cNvPr>
          <p:cNvSpPr txBox="1">
            <a:spLocks noChangeArrowheads="1"/>
          </p:cNvSpPr>
          <p:nvPr/>
        </p:nvSpPr>
        <p:spPr bwMode="auto">
          <a:xfrm>
            <a:off x="6546836" y="3480901"/>
            <a:ext cx="23576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spcBef>
                <a:spcPct val="0"/>
              </a:spcBef>
              <a:buClrTx/>
              <a:buFontTx/>
              <a:buNone/>
              <a:defRPr/>
            </a:pPr>
            <a:r>
              <a:rPr lang="ru-RU" altLang="ru-RU" sz="1400">
                <a:solidFill>
                  <a:schemeClr val="tx1"/>
                </a:solidFill>
              </a:rPr>
              <a:t>Склад: </a:t>
            </a:r>
          </a:p>
          <a:p>
            <a:pPr eaLnBrk="1" hangingPunct="1">
              <a:spcBef>
                <a:spcPct val="0"/>
              </a:spcBef>
              <a:buClrTx/>
              <a:buFontTx/>
              <a:buNone/>
              <a:defRPr/>
            </a:pPr>
            <a:r>
              <a:rPr lang="ru-RU" altLang="ru-RU" sz="1400">
                <a:solidFill>
                  <a:schemeClr val="tx1"/>
                </a:solidFill>
              </a:rPr>
              <a:t>Аэропортовский проезд, 8</a:t>
            </a:r>
          </a:p>
          <a:p>
            <a:pPr eaLnBrk="1" hangingPunct="1">
              <a:spcBef>
                <a:spcPct val="0"/>
              </a:spcBef>
              <a:buClrTx/>
              <a:buFontTx/>
              <a:buNone/>
              <a:defRPr/>
            </a:pPr>
            <a:r>
              <a:rPr lang="ru-RU" altLang="ru-RU" sz="1400" b="1">
                <a:solidFill>
                  <a:schemeClr val="tx1"/>
                </a:solidFill>
              </a:rPr>
              <a:t>Тел.:</a:t>
            </a:r>
            <a:r>
              <a:rPr lang="ru-RU" altLang="ru-RU" sz="1400">
                <a:solidFill>
                  <a:schemeClr val="tx1"/>
                </a:solidFill>
              </a:rPr>
              <a:t> +7 (938) 535-5589</a:t>
            </a:r>
          </a:p>
          <a:p>
            <a:pPr eaLnBrk="1" hangingPunct="1">
              <a:spcBef>
                <a:spcPct val="0"/>
              </a:spcBef>
              <a:buClrTx/>
              <a:buFontTx/>
              <a:buNone/>
              <a:defRPr/>
            </a:pPr>
            <a:endParaRPr lang="ru-RU" altLang="ru-RU" sz="1400">
              <a:solidFill>
                <a:schemeClr val="tx1"/>
              </a:solidFill>
            </a:endParaRPr>
          </a:p>
        </p:txBody>
      </p:sp>
    </p:spTree>
    <p:extLst>
      <p:ext uri="{BB962C8B-B14F-4D97-AF65-F5344CB8AC3E}">
        <p14:creationId xmlns:p14="http://schemas.microsoft.com/office/powerpoint/2010/main" val="39945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8DA6A8D5-810A-42E6-8140-BDE68C0CFB7F}"/>
              </a:ext>
            </a:extLst>
          </p:cNvPr>
          <p:cNvSpPr txBox="1">
            <a:spLocks noChangeArrowheads="1"/>
          </p:cNvSpPr>
          <p:nvPr/>
        </p:nvSpPr>
        <p:spPr bwMode="auto">
          <a:xfrm>
            <a:off x="2555776" y="706438"/>
            <a:ext cx="4727575" cy="374650"/>
          </a:xfrm>
          <a:prstGeom prst="rect">
            <a:avLst/>
          </a:prstGeom>
          <a:noFill/>
          <a:ln w="9525">
            <a:noFill/>
            <a:miter lim="800000"/>
            <a:headEnd/>
            <a:tailEnd/>
          </a:ln>
        </p:spPr>
        <p:txBody>
          <a:bodyPr tIns="0" bIns="0" anchor="ctr"/>
          <a:lstStyle/>
          <a:p>
            <a:pPr>
              <a:defRPr/>
            </a:pPr>
            <a:r>
              <a:rPr lang="ru-RU" altLang="ru-RU" sz="1400" b="1" dirty="0"/>
              <a:t>География продаж R</a:t>
            </a:r>
            <a:r>
              <a:rPr lang="en-US" altLang="ru-RU" sz="1400" b="1" dirty="0">
                <a:cs typeface="Arial" charset="0"/>
              </a:rPr>
              <a:t>Ő</a:t>
            </a:r>
            <a:r>
              <a:rPr lang="ru-RU" altLang="ru-RU" sz="1400" b="1" dirty="0"/>
              <a:t>BEN на территории РФ. </a:t>
            </a:r>
            <a:endParaRPr lang="ru-RU" sz="1400" b="1" kern="0" dirty="0">
              <a:ea typeface="+mj-ea"/>
              <a:cs typeface="+mj-cs"/>
            </a:endParaRPr>
          </a:p>
        </p:txBody>
      </p:sp>
      <p:pic>
        <p:nvPicPr>
          <p:cNvPr id="10243" name="Рисунок 2">
            <a:extLst>
              <a:ext uri="{FF2B5EF4-FFF2-40B4-BE49-F238E27FC236}">
                <a16:creationId xmlns:a16="http://schemas.microsoft.com/office/drawing/2014/main" id="{346A0343-D6CB-4D17-AD84-0A59FD06A3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893763"/>
            <a:ext cx="5472112"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32D9EE83-0028-4095-9066-453CFF1D44CD}"/>
              </a:ext>
            </a:extLst>
          </p:cNvPr>
          <p:cNvSpPr txBox="1">
            <a:spLocks noChangeArrowheads="1"/>
          </p:cNvSpPr>
          <p:nvPr/>
        </p:nvSpPr>
        <p:spPr bwMode="auto">
          <a:xfrm>
            <a:off x="1763688" y="738477"/>
            <a:ext cx="6326188" cy="374650"/>
          </a:xfrm>
          <a:prstGeom prst="rect">
            <a:avLst/>
          </a:prstGeom>
          <a:noFill/>
          <a:ln w="9525">
            <a:noFill/>
            <a:miter lim="800000"/>
            <a:headEnd/>
            <a:tailEnd/>
          </a:ln>
        </p:spPr>
        <p:txBody>
          <a:bodyPr tIns="0" bIns="0" anchor="ctr"/>
          <a:lstStyle/>
          <a:p>
            <a:pPr>
              <a:defRPr/>
            </a:pPr>
            <a:r>
              <a:rPr lang="ru-RU" altLang="ru-RU" sz="1400" b="1" dirty="0"/>
              <a:t>Компания R</a:t>
            </a:r>
            <a:r>
              <a:rPr lang="en-US" altLang="ru-RU" sz="1400" b="1" dirty="0">
                <a:cs typeface="Arial" charset="0"/>
              </a:rPr>
              <a:t>Ő</a:t>
            </a:r>
            <a:r>
              <a:rPr lang="ru-RU" altLang="ru-RU" sz="1400" b="1" dirty="0"/>
              <a:t>BEN. Ассортимент продукции и объем производства.</a:t>
            </a:r>
            <a:endParaRPr lang="ru-RU" sz="1400" b="1" kern="0" dirty="0">
              <a:ea typeface="+mj-ea"/>
              <a:cs typeface="+mj-cs"/>
            </a:endParaRPr>
          </a:p>
        </p:txBody>
      </p:sp>
      <p:sp>
        <p:nvSpPr>
          <p:cNvPr id="4" name="Прямоугольник 3">
            <a:extLst>
              <a:ext uri="{FF2B5EF4-FFF2-40B4-BE49-F238E27FC236}">
                <a16:creationId xmlns:a16="http://schemas.microsoft.com/office/drawing/2014/main" id="{7BE3F8E1-A969-491D-8193-4782856FEDC9}"/>
              </a:ext>
            </a:extLst>
          </p:cNvPr>
          <p:cNvSpPr/>
          <p:nvPr/>
        </p:nvSpPr>
        <p:spPr>
          <a:xfrm>
            <a:off x="4729163" y="3105150"/>
            <a:ext cx="869950" cy="15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4" name="Прямоугольник 23">
            <a:extLst>
              <a:ext uri="{FF2B5EF4-FFF2-40B4-BE49-F238E27FC236}">
                <a16:creationId xmlns:a16="http://schemas.microsoft.com/office/drawing/2014/main" id="{E02FEDB0-C676-47E6-B7CB-9E00A9C38037}"/>
              </a:ext>
            </a:extLst>
          </p:cNvPr>
          <p:cNvSpPr/>
          <p:nvPr/>
        </p:nvSpPr>
        <p:spPr>
          <a:xfrm>
            <a:off x="4699000" y="3240088"/>
            <a:ext cx="128588" cy="47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11269" name="Рисунок 1">
            <a:extLst>
              <a:ext uri="{FF2B5EF4-FFF2-40B4-BE49-F238E27FC236}">
                <a16:creationId xmlns:a16="http://schemas.microsoft.com/office/drawing/2014/main" id="{BD6575C3-9256-4727-8170-2651C8EDE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Прямоугольник 2">
            <a:extLst>
              <a:ext uri="{FF2B5EF4-FFF2-40B4-BE49-F238E27FC236}">
                <a16:creationId xmlns:a16="http://schemas.microsoft.com/office/drawing/2014/main" id="{76D438C6-1277-4DE2-987B-926B178EB849}"/>
              </a:ext>
            </a:extLst>
          </p:cNvPr>
          <p:cNvSpPr>
            <a:spLocks noChangeArrowheads="1"/>
          </p:cNvSpPr>
          <p:nvPr/>
        </p:nvSpPr>
        <p:spPr bwMode="auto">
          <a:xfrm>
            <a:off x="395288" y="4921250"/>
            <a:ext cx="1718740" cy="89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Кирпич и брусчатка</a:t>
            </a:r>
          </a:p>
          <a:p>
            <a:pP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 </a:t>
            </a:r>
            <a:r>
              <a:rPr lang="ru-RU" altLang="ru-RU" sz="1400">
                <a:solidFill>
                  <a:schemeClr val="tx1"/>
                </a:solidFill>
                <a:latin typeface="+mn-lt"/>
              </a:rPr>
              <a:t>≈</a:t>
            </a:r>
            <a:r>
              <a:rPr lang="ru-RU" altLang="ru-RU" sz="1400">
                <a:solidFill>
                  <a:srgbClr val="1C1C1C"/>
                </a:solidFill>
                <a:latin typeface="+mn-lt"/>
              </a:rPr>
              <a:t> 600 млн. шт. в год</a:t>
            </a:r>
          </a:p>
        </p:txBody>
      </p:sp>
      <p:sp>
        <p:nvSpPr>
          <p:cNvPr id="11271" name="Прямоугольник 4">
            <a:extLst>
              <a:ext uri="{FF2B5EF4-FFF2-40B4-BE49-F238E27FC236}">
                <a16:creationId xmlns:a16="http://schemas.microsoft.com/office/drawing/2014/main" id="{9B692A5B-8F15-4D23-A84F-AA671899266A}"/>
              </a:ext>
            </a:extLst>
          </p:cNvPr>
          <p:cNvSpPr>
            <a:spLocks noChangeArrowheads="1"/>
          </p:cNvSpPr>
          <p:nvPr/>
        </p:nvSpPr>
        <p:spPr bwMode="auto">
          <a:xfrm>
            <a:off x="2029280" y="4921250"/>
            <a:ext cx="1678666" cy="89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ct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Черепица </a:t>
            </a:r>
          </a:p>
          <a:p>
            <a:pPr algn="ctr" eaLnBrk="1" hangingPunct="1">
              <a:lnSpc>
                <a:spcPct val="200000"/>
              </a:lnSpc>
              <a:spcBef>
                <a:spcPct val="0"/>
              </a:spcBef>
              <a:buClrTx/>
              <a:buFont typeface="Wingdings" panose="05000000000000000000" pitchFamily="2" charset="2"/>
              <a:buNone/>
            </a:pPr>
            <a:r>
              <a:rPr lang="ru-RU" altLang="ru-RU" sz="1400">
                <a:solidFill>
                  <a:schemeClr val="tx1"/>
                </a:solidFill>
                <a:latin typeface="+mn-lt"/>
              </a:rPr>
              <a:t>≈</a:t>
            </a:r>
            <a:r>
              <a:rPr lang="ru-RU" altLang="ru-RU" sz="1400">
                <a:solidFill>
                  <a:srgbClr val="1C1C1C"/>
                </a:solidFill>
                <a:latin typeface="+mn-lt"/>
              </a:rPr>
              <a:t> 100 млн. шт. в год</a:t>
            </a:r>
          </a:p>
        </p:txBody>
      </p:sp>
      <p:sp>
        <p:nvSpPr>
          <p:cNvPr id="11272" name="Прямоугольник 5">
            <a:extLst>
              <a:ext uri="{FF2B5EF4-FFF2-40B4-BE49-F238E27FC236}">
                <a16:creationId xmlns:a16="http://schemas.microsoft.com/office/drawing/2014/main" id="{377AA91A-494E-4017-86CB-303DCFDB367C}"/>
              </a:ext>
            </a:extLst>
          </p:cNvPr>
          <p:cNvSpPr>
            <a:spLocks noChangeArrowheads="1"/>
          </p:cNvSpPr>
          <p:nvPr/>
        </p:nvSpPr>
        <p:spPr bwMode="auto">
          <a:xfrm>
            <a:off x="6965950" y="4927600"/>
            <a:ext cx="1868140" cy="89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Облицовочная плитка</a:t>
            </a:r>
          </a:p>
          <a:p>
            <a:pP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 </a:t>
            </a:r>
            <a:r>
              <a:rPr lang="ru-RU" altLang="ru-RU" sz="1400">
                <a:solidFill>
                  <a:schemeClr val="tx1"/>
                </a:solidFill>
                <a:latin typeface="+mn-lt"/>
              </a:rPr>
              <a:t>≈</a:t>
            </a:r>
            <a:r>
              <a:rPr lang="ru-RU" altLang="ru-RU" sz="1400">
                <a:solidFill>
                  <a:srgbClr val="1C1C1C"/>
                </a:solidFill>
                <a:latin typeface="+mn-lt"/>
              </a:rPr>
              <a:t> 1,5 млн. </a:t>
            </a:r>
            <a:r>
              <a:rPr lang="ru-RU" altLang="ru-RU" sz="1400">
                <a:solidFill>
                  <a:schemeClr val="tx1"/>
                </a:solidFill>
                <a:latin typeface="+mn-lt"/>
              </a:rPr>
              <a:t>м²</a:t>
            </a:r>
            <a:r>
              <a:rPr lang="ru-RU" altLang="ru-RU" sz="1400">
                <a:solidFill>
                  <a:srgbClr val="1C1C1C"/>
                </a:solidFill>
                <a:latin typeface="+mn-lt"/>
              </a:rPr>
              <a:t> в год</a:t>
            </a:r>
          </a:p>
        </p:txBody>
      </p:sp>
      <p:sp>
        <p:nvSpPr>
          <p:cNvPr id="11273" name="Прямоугольник 6">
            <a:extLst>
              <a:ext uri="{FF2B5EF4-FFF2-40B4-BE49-F238E27FC236}">
                <a16:creationId xmlns:a16="http://schemas.microsoft.com/office/drawing/2014/main" id="{DB5F9D3D-63D6-4D4C-B8CF-155D3CE78009}"/>
              </a:ext>
            </a:extLst>
          </p:cNvPr>
          <p:cNvSpPr>
            <a:spLocks noChangeArrowheads="1"/>
          </p:cNvSpPr>
          <p:nvPr/>
        </p:nvSpPr>
        <p:spPr bwMode="auto">
          <a:xfrm>
            <a:off x="3678238" y="4927600"/>
            <a:ext cx="1633537" cy="132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ct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Керамогранит</a:t>
            </a:r>
          </a:p>
          <a:p>
            <a:pPr algn="ct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 </a:t>
            </a:r>
            <a:r>
              <a:rPr lang="ru-RU" altLang="ru-RU" sz="1400">
                <a:solidFill>
                  <a:schemeClr val="tx1"/>
                </a:solidFill>
                <a:latin typeface="+mn-lt"/>
              </a:rPr>
              <a:t>≈</a:t>
            </a:r>
            <a:r>
              <a:rPr lang="ru-RU" altLang="ru-RU" sz="1400">
                <a:solidFill>
                  <a:srgbClr val="1C1C1C"/>
                </a:solidFill>
                <a:latin typeface="+mn-lt"/>
              </a:rPr>
              <a:t> 850 000 </a:t>
            </a:r>
            <a:r>
              <a:rPr lang="ru-RU" altLang="ru-RU" sz="1400">
                <a:solidFill>
                  <a:schemeClr val="tx1"/>
                </a:solidFill>
                <a:latin typeface="+mn-lt"/>
              </a:rPr>
              <a:t>м²</a:t>
            </a:r>
            <a:r>
              <a:rPr lang="ru-RU" altLang="ru-RU" sz="1400">
                <a:solidFill>
                  <a:srgbClr val="1C1C1C"/>
                </a:solidFill>
                <a:latin typeface="+mn-lt"/>
              </a:rPr>
              <a:t> в год</a:t>
            </a:r>
            <a:br>
              <a:rPr lang="ru-RU" altLang="ru-RU" sz="1400">
                <a:solidFill>
                  <a:srgbClr val="1C1C1C"/>
                </a:solidFill>
                <a:latin typeface="+mn-lt"/>
              </a:rPr>
            </a:br>
            <a:endParaRPr lang="ru-RU" altLang="ru-RU" sz="1400" b="1">
              <a:solidFill>
                <a:srgbClr val="1C1C1C"/>
              </a:solidFill>
              <a:latin typeface="+mn-lt"/>
            </a:endParaRPr>
          </a:p>
        </p:txBody>
      </p:sp>
      <p:sp>
        <p:nvSpPr>
          <p:cNvPr id="11274" name="Прямоугольник 7">
            <a:extLst>
              <a:ext uri="{FF2B5EF4-FFF2-40B4-BE49-F238E27FC236}">
                <a16:creationId xmlns:a16="http://schemas.microsoft.com/office/drawing/2014/main" id="{2ED15A60-B1A2-4215-82EC-77DF23CC7434}"/>
              </a:ext>
            </a:extLst>
          </p:cNvPr>
          <p:cNvSpPr>
            <a:spLocks noChangeArrowheads="1"/>
          </p:cNvSpPr>
          <p:nvPr/>
        </p:nvSpPr>
        <p:spPr bwMode="auto">
          <a:xfrm>
            <a:off x="5324475" y="4919663"/>
            <a:ext cx="1709738" cy="89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Кирпич и брусчатка</a:t>
            </a:r>
          </a:p>
          <a:p>
            <a:pPr eaLnBrk="1" hangingPunct="1">
              <a:lnSpc>
                <a:spcPct val="200000"/>
              </a:lnSpc>
              <a:spcBef>
                <a:spcPct val="0"/>
              </a:spcBef>
              <a:buClrTx/>
              <a:buFont typeface="Wingdings" panose="05000000000000000000" pitchFamily="2" charset="2"/>
              <a:buNone/>
            </a:pPr>
            <a:r>
              <a:rPr lang="ru-RU" altLang="ru-RU" sz="1400">
                <a:solidFill>
                  <a:srgbClr val="1C1C1C"/>
                </a:solidFill>
                <a:latin typeface="+mn-lt"/>
              </a:rPr>
              <a:t> </a:t>
            </a:r>
            <a:r>
              <a:rPr lang="ru-RU" altLang="ru-RU" sz="1400">
                <a:solidFill>
                  <a:schemeClr val="tx1"/>
                </a:solidFill>
                <a:latin typeface="+mn-lt"/>
              </a:rPr>
              <a:t>≈</a:t>
            </a:r>
            <a:r>
              <a:rPr lang="ru-RU" altLang="ru-RU" sz="1400">
                <a:solidFill>
                  <a:srgbClr val="1C1C1C"/>
                </a:solidFill>
                <a:latin typeface="+mn-lt"/>
              </a:rPr>
              <a:t> 600 млн. шт. в год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34DFB5E-FE37-4C19-A642-0B5F36E51D54}"/>
              </a:ext>
            </a:extLst>
          </p:cNvPr>
          <p:cNvSpPr txBox="1">
            <a:spLocks noChangeArrowheads="1"/>
          </p:cNvSpPr>
          <p:nvPr/>
        </p:nvSpPr>
        <p:spPr bwMode="auto">
          <a:xfrm>
            <a:off x="2678113" y="727075"/>
            <a:ext cx="4727575" cy="374650"/>
          </a:xfrm>
          <a:prstGeom prst="rect">
            <a:avLst/>
          </a:prstGeom>
          <a:noFill/>
          <a:ln w="9525">
            <a:noFill/>
            <a:miter lim="800000"/>
            <a:headEnd/>
            <a:tailEnd/>
          </a:ln>
        </p:spPr>
        <p:txBody>
          <a:bodyPr tIns="0" bIns="0" anchor="ctr"/>
          <a:lstStyle/>
          <a:p>
            <a:pPr>
              <a:defRPr/>
            </a:pPr>
            <a:r>
              <a:rPr lang="ru-RU" altLang="ru-RU" sz="1200" b="1" dirty="0">
                <a:latin typeface="Arial" charset="0"/>
              </a:rPr>
              <a:t>Конкурентные преимущества бренда R</a:t>
            </a:r>
            <a:r>
              <a:rPr lang="en-US" altLang="ru-RU" sz="1200" b="1" dirty="0">
                <a:latin typeface="Arial" charset="0"/>
                <a:cs typeface="Arial" charset="0"/>
              </a:rPr>
              <a:t>Ő</a:t>
            </a:r>
            <a:r>
              <a:rPr lang="ru-RU" altLang="ru-RU" sz="1200" b="1" dirty="0">
                <a:latin typeface="Arial" charset="0"/>
              </a:rPr>
              <a:t>BEN. </a:t>
            </a:r>
            <a:endParaRPr lang="ru-RU" sz="1200" b="1" kern="0" dirty="0">
              <a:latin typeface="Arial" charset="0"/>
            </a:endParaRPr>
          </a:p>
        </p:txBody>
      </p:sp>
      <p:sp>
        <p:nvSpPr>
          <p:cNvPr id="98309" name="Прямоугольник 3">
            <a:extLst>
              <a:ext uri="{FF2B5EF4-FFF2-40B4-BE49-F238E27FC236}">
                <a16:creationId xmlns:a16="http://schemas.microsoft.com/office/drawing/2014/main" id="{3AF1D41E-AE1B-4E73-9407-8D39E4DA76E7}"/>
              </a:ext>
            </a:extLst>
          </p:cNvPr>
          <p:cNvSpPr>
            <a:spLocks noChangeArrowheads="1"/>
          </p:cNvSpPr>
          <p:nvPr/>
        </p:nvSpPr>
        <p:spPr bwMode="auto">
          <a:xfrm>
            <a:off x="2451100" y="1276350"/>
            <a:ext cx="46863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just" eaLnBrk="1" hangingPunct="1">
              <a:lnSpc>
                <a:spcPct val="150000"/>
              </a:lnSpc>
              <a:spcBef>
                <a:spcPct val="0"/>
              </a:spcBef>
              <a:buClrTx/>
              <a:buFontTx/>
              <a:buNone/>
              <a:defRPr/>
            </a:pPr>
            <a:r>
              <a:rPr lang="ru-RU" altLang="ru-RU" sz="1050" dirty="0">
                <a:solidFill>
                  <a:schemeClr val="tx1"/>
                </a:solidFill>
                <a:cs typeface="Times New Roman" panose="02020603050405020304" pitchFamily="18" charset="0"/>
              </a:rPr>
              <a:t>Статус марки </a:t>
            </a:r>
            <a:r>
              <a:rPr lang="en-US" altLang="ru-RU" sz="1050" dirty="0">
                <a:solidFill>
                  <a:schemeClr val="tx1"/>
                </a:solidFill>
                <a:cs typeface="Times New Roman" panose="02020603050405020304" pitchFamily="18" charset="0"/>
              </a:rPr>
              <a:t>ROBEN </a:t>
            </a:r>
            <a:r>
              <a:rPr lang="ru-RU" altLang="ru-RU" sz="1050" dirty="0">
                <a:solidFill>
                  <a:schemeClr val="tx1"/>
                </a:solidFill>
                <a:cs typeface="Times New Roman" panose="02020603050405020304" pitchFamily="18" charset="0"/>
              </a:rPr>
              <a:t>соответствует премиальному качеству изделий. Многолетний опыт успешного производства говорит о надежности сотрудничества.</a:t>
            </a:r>
          </a:p>
        </p:txBody>
      </p:sp>
      <p:sp>
        <p:nvSpPr>
          <p:cNvPr id="2" name="Прямоугольник 1">
            <a:extLst>
              <a:ext uri="{FF2B5EF4-FFF2-40B4-BE49-F238E27FC236}">
                <a16:creationId xmlns:a16="http://schemas.microsoft.com/office/drawing/2014/main" id="{13FB4DB2-DAF1-4CA8-B3DC-988012CC41CD}"/>
              </a:ext>
            </a:extLst>
          </p:cNvPr>
          <p:cNvSpPr/>
          <p:nvPr/>
        </p:nvSpPr>
        <p:spPr>
          <a:xfrm>
            <a:off x="2468563" y="4440238"/>
            <a:ext cx="4572000" cy="552011"/>
          </a:xfrm>
          <a:prstGeom prst="rect">
            <a:avLst/>
          </a:prstGeom>
        </p:spPr>
        <p:txBody>
          <a:bodyPr>
            <a:spAutoFit/>
          </a:bodyPr>
          <a:lstStyle/>
          <a:p>
            <a:pPr>
              <a:lnSpc>
                <a:spcPct val="150000"/>
              </a:lnSpc>
              <a:defRPr/>
            </a:pPr>
            <a:r>
              <a:rPr lang="ru-RU" altLang="ru-RU" sz="1050" dirty="0"/>
              <a:t>Доступные розничные цены и выгодные условия для официальных дилеров Специальные отпускные цены для крупных проектов</a:t>
            </a:r>
          </a:p>
        </p:txBody>
      </p:sp>
      <p:sp>
        <p:nvSpPr>
          <p:cNvPr id="3" name="Прямоугольник 2">
            <a:extLst>
              <a:ext uri="{FF2B5EF4-FFF2-40B4-BE49-F238E27FC236}">
                <a16:creationId xmlns:a16="http://schemas.microsoft.com/office/drawing/2014/main" id="{4DE67B60-EEAE-431A-B0A1-A52DA014C115}"/>
              </a:ext>
            </a:extLst>
          </p:cNvPr>
          <p:cNvSpPr/>
          <p:nvPr/>
        </p:nvSpPr>
        <p:spPr>
          <a:xfrm>
            <a:off x="2446338" y="2451100"/>
            <a:ext cx="4572000" cy="304800"/>
          </a:xfrm>
          <a:prstGeom prst="rect">
            <a:avLst/>
          </a:prstGeom>
        </p:spPr>
        <p:txBody>
          <a:bodyPr>
            <a:spAutoFit/>
          </a:bodyPr>
          <a:lstStyle/>
          <a:p>
            <a:pPr>
              <a:lnSpc>
                <a:spcPct val="150000"/>
              </a:lnSpc>
              <a:defRPr/>
            </a:pPr>
            <a:r>
              <a:rPr lang="ru-RU" altLang="ru-RU" sz="1050" dirty="0"/>
              <a:t>Сертифицированный в России облицовочный кирпич.  </a:t>
            </a:r>
          </a:p>
        </p:txBody>
      </p:sp>
      <p:sp>
        <p:nvSpPr>
          <p:cNvPr id="4" name="Прямоугольник 3">
            <a:extLst>
              <a:ext uri="{FF2B5EF4-FFF2-40B4-BE49-F238E27FC236}">
                <a16:creationId xmlns:a16="http://schemas.microsoft.com/office/drawing/2014/main" id="{92A4639F-8368-41DE-AA22-08C88A36695A}"/>
              </a:ext>
            </a:extLst>
          </p:cNvPr>
          <p:cNvSpPr/>
          <p:nvPr/>
        </p:nvSpPr>
        <p:spPr>
          <a:xfrm>
            <a:off x="2446338" y="3324225"/>
            <a:ext cx="4572000" cy="790575"/>
          </a:xfrm>
          <a:prstGeom prst="rect">
            <a:avLst/>
          </a:prstGeom>
        </p:spPr>
        <p:txBody>
          <a:bodyPr>
            <a:spAutoFit/>
          </a:bodyPr>
          <a:lstStyle/>
          <a:p>
            <a:pPr>
              <a:lnSpc>
                <a:spcPct val="150000"/>
              </a:lnSpc>
              <a:defRPr/>
            </a:pPr>
            <a:r>
              <a:rPr lang="ru-RU" altLang="ru-RU" sz="1050" dirty="0"/>
              <a:t>Постоянно действующая складская программа по наиболее популярным сортам кирпича</a:t>
            </a:r>
          </a:p>
          <a:p>
            <a:pPr>
              <a:lnSpc>
                <a:spcPct val="150000"/>
              </a:lnSpc>
              <a:defRPr/>
            </a:pPr>
            <a:r>
              <a:rPr lang="ru-RU" altLang="ru-RU" sz="1050" dirty="0"/>
              <a:t> </a:t>
            </a:r>
          </a:p>
        </p:txBody>
      </p:sp>
      <p:pic>
        <p:nvPicPr>
          <p:cNvPr id="13319" name="Рисунок 7">
            <a:extLst>
              <a:ext uri="{FF2B5EF4-FFF2-40B4-BE49-F238E27FC236}">
                <a16:creationId xmlns:a16="http://schemas.microsoft.com/office/drawing/2014/main" id="{77E5110B-CE7C-4852-9349-29613222B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1228725"/>
            <a:ext cx="78898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Рисунок 11">
            <a:extLst>
              <a:ext uri="{FF2B5EF4-FFF2-40B4-BE49-F238E27FC236}">
                <a16:creationId xmlns:a16="http://schemas.microsoft.com/office/drawing/2014/main" id="{ED53805C-8CE6-49AD-8EEF-8D062260D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2259013"/>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Рисунок 17">
            <a:extLst>
              <a:ext uri="{FF2B5EF4-FFF2-40B4-BE49-F238E27FC236}">
                <a16:creationId xmlns:a16="http://schemas.microsoft.com/office/drawing/2014/main" id="{AC617AE4-A0EC-45F6-96F9-A954CB13F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13" y="3316288"/>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Рисунок 22">
            <a:extLst>
              <a:ext uri="{FF2B5EF4-FFF2-40B4-BE49-F238E27FC236}">
                <a16:creationId xmlns:a16="http://schemas.microsoft.com/office/drawing/2014/main" id="{73660523-4892-4499-8665-916E81CB1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4430713"/>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34DFB5E-FE37-4C19-A642-0B5F36E51D54}"/>
              </a:ext>
            </a:extLst>
          </p:cNvPr>
          <p:cNvSpPr txBox="1">
            <a:spLocks noChangeArrowheads="1"/>
          </p:cNvSpPr>
          <p:nvPr/>
        </p:nvSpPr>
        <p:spPr bwMode="auto">
          <a:xfrm>
            <a:off x="2928143" y="709233"/>
            <a:ext cx="4727575" cy="374650"/>
          </a:xfrm>
          <a:prstGeom prst="rect">
            <a:avLst/>
          </a:prstGeom>
          <a:noFill/>
          <a:ln w="9525">
            <a:noFill/>
            <a:miter lim="800000"/>
            <a:headEnd/>
            <a:tailEnd/>
          </a:ln>
        </p:spPr>
        <p:txBody>
          <a:bodyPr tIns="0" bIns="0" anchor="ctr"/>
          <a:lstStyle/>
          <a:p>
            <a:pPr>
              <a:defRPr/>
            </a:pPr>
            <a:r>
              <a:rPr lang="ru-RU" altLang="ru-RU" sz="1050" b="1" dirty="0">
                <a:latin typeface="Arial" panose="020B0604020202020204" pitchFamily="34" charset="0"/>
                <a:cs typeface="Arial" panose="020B0604020202020204" pitchFamily="34" charset="0"/>
              </a:rPr>
              <a:t>Конкурентные преимущества плитки R</a:t>
            </a:r>
            <a:r>
              <a:rPr lang="en-US" altLang="ru-RU" sz="1050" b="1" dirty="0">
                <a:latin typeface="Arial" panose="020B0604020202020204" pitchFamily="34" charset="0"/>
                <a:cs typeface="Arial" panose="020B0604020202020204" pitchFamily="34" charset="0"/>
              </a:rPr>
              <a:t>Ő</a:t>
            </a:r>
            <a:r>
              <a:rPr lang="ru-RU" altLang="ru-RU" sz="1050" b="1" dirty="0">
                <a:latin typeface="Arial" panose="020B0604020202020204" pitchFamily="34" charset="0"/>
                <a:cs typeface="Arial" panose="020B0604020202020204" pitchFamily="34" charset="0"/>
              </a:rPr>
              <a:t>BEN. </a:t>
            </a:r>
            <a:endParaRPr lang="ru-RU" sz="1050" b="1" kern="0" dirty="0">
              <a:latin typeface="Arial" panose="020B0604020202020204" pitchFamily="34" charset="0"/>
              <a:cs typeface="Arial" panose="020B0604020202020204" pitchFamily="34" charset="0"/>
            </a:endParaRPr>
          </a:p>
        </p:txBody>
      </p:sp>
      <p:sp>
        <p:nvSpPr>
          <p:cNvPr id="15" name="Прямоугольник 6">
            <a:extLst>
              <a:ext uri="{FF2B5EF4-FFF2-40B4-BE49-F238E27FC236}">
                <a16:creationId xmlns:a16="http://schemas.microsoft.com/office/drawing/2014/main" id="{48753F7B-6BBB-446F-9937-BC88036D9CFD}"/>
              </a:ext>
            </a:extLst>
          </p:cNvPr>
          <p:cNvSpPr>
            <a:spLocks noChangeArrowheads="1"/>
          </p:cNvSpPr>
          <p:nvPr/>
        </p:nvSpPr>
        <p:spPr bwMode="auto">
          <a:xfrm>
            <a:off x="2252663" y="2928044"/>
            <a:ext cx="6697662"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None/>
              <a:defRPr/>
            </a:pPr>
            <a:r>
              <a:rPr lang="ru-RU" altLang="ru-RU" sz="1050" dirty="0">
                <a:solidFill>
                  <a:schemeClr val="tx1"/>
                </a:solidFill>
                <a:cs typeface="Arial" panose="020B0604020202020204" pitchFamily="34" charset="0"/>
              </a:rPr>
              <a:t>Идеальная геометрия обеспечивается качеством производства и компьютерным контролем каждого изделия</a:t>
            </a:r>
            <a:r>
              <a:rPr lang="ru-RU" altLang="ru-RU" sz="1050" dirty="0">
                <a:cs typeface="Arial" panose="020B0604020202020204" pitchFamily="34" charset="0"/>
              </a:rPr>
              <a:t>;</a:t>
            </a:r>
          </a:p>
          <a:p>
            <a:pPr eaLnBrk="1" hangingPunct="1">
              <a:lnSpc>
                <a:spcPct val="150000"/>
              </a:lnSpc>
              <a:spcBef>
                <a:spcPct val="0"/>
              </a:spcBef>
              <a:buClrTx/>
              <a:buFontTx/>
              <a:buNone/>
              <a:defRPr/>
            </a:pPr>
            <a:endParaRPr lang="ru-RU" altLang="ru-RU" sz="1050" dirty="0">
              <a:solidFill>
                <a:schemeClr val="tx1"/>
              </a:solidFill>
              <a:cs typeface="Arial" panose="020B0604020202020204" pitchFamily="34" charset="0"/>
            </a:endParaRPr>
          </a:p>
        </p:txBody>
      </p:sp>
      <p:sp>
        <p:nvSpPr>
          <p:cNvPr id="16" name="Прямоугольник 3">
            <a:extLst>
              <a:ext uri="{FF2B5EF4-FFF2-40B4-BE49-F238E27FC236}">
                <a16:creationId xmlns:a16="http://schemas.microsoft.com/office/drawing/2014/main" id="{A7D493F3-19D7-4CE7-9FCD-7C8F796E8701}"/>
              </a:ext>
            </a:extLst>
          </p:cNvPr>
          <p:cNvSpPr>
            <a:spLocks noChangeArrowheads="1"/>
          </p:cNvSpPr>
          <p:nvPr/>
        </p:nvSpPr>
        <p:spPr bwMode="auto">
          <a:xfrm>
            <a:off x="2286193" y="4181252"/>
            <a:ext cx="669766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None/>
              <a:defRPr/>
            </a:pPr>
            <a:r>
              <a:rPr lang="ru-RU" altLang="ru-RU" sz="1050" dirty="0">
                <a:solidFill>
                  <a:schemeClr val="tx1"/>
                </a:solidFill>
                <a:cs typeface="Arial" panose="020B0604020202020204" pitchFamily="34" charset="0"/>
              </a:rPr>
              <a:t>Творческое разнообразие для работы архитекторов. На сайте доступны примеры готовых объектов и замкнутые фактуры в высоком качестве для внедрения в проекты</a:t>
            </a:r>
            <a:r>
              <a:rPr lang="ru-RU" altLang="ru-RU" sz="1050" dirty="0">
                <a:cs typeface="Arial" panose="020B0604020202020204" pitchFamily="34" charset="0"/>
              </a:rPr>
              <a:t>;</a:t>
            </a:r>
          </a:p>
          <a:p>
            <a:pPr eaLnBrk="1" hangingPunct="1">
              <a:lnSpc>
                <a:spcPct val="150000"/>
              </a:lnSpc>
              <a:spcBef>
                <a:spcPct val="0"/>
              </a:spcBef>
              <a:buClrTx/>
              <a:buFontTx/>
              <a:buNone/>
              <a:defRPr/>
            </a:pPr>
            <a:endParaRPr lang="ru-RU" altLang="ru-RU" sz="1050" dirty="0">
              <a:solidFill>
                <a:schemeClr val="tx1"/>
              </a:solidFill>
              <a:cs typeface="Arial" panose="020B0604020202020204" pitchFamily="34" charset="0"/>
            </a:endParaRPr>
          </a:p>
        </p:txBody>
      </p:sp>
      <p:sp>
        <p:nvSpPr>
          <p:cNvPr id="5" name="Прямоугольник 4">
            <a:extLst>
              <a:ext uri="{FF2B5EF4-FFF2-40B4-BE49-F238E27FC236}">
                <a16:creationId xmlns:a16="http://schemas.microsoft.com/office/drawing/2014/main" id="{2EDFF2C3-824C-4D62-B2E5-916383AEF6B2}"/>
              </a:ext>
            </a:extLst>
          </p:cNvPr>
          <p:cNvSpPr/>
          <p:nvPr/>
        </p:nvSpPr>
        <p:spPr>
          <a:xfrm>
            <a:off x="2228850" y="1332016"/>
            <a:ext cx="5640387" cy="414337"/>
          </a:xfrm>
          <a:prstGeom prst="rect">
            <a:avLst/>
          </a:prstGeom>
        </p:spPr>
        <p:txBody>
          <a:bodyPr>
            <a:spAutoFit/>
          </a:bodyPr>
          <a:lstStyle/>
          <a:p>
            <a:pPr>
              <a:defRPr/>
            </a:pPr>
            <a:endParaRPr lang="ru-RU" altLang="ru-RU" sz="1050" dirty="0">
              <a:latin typeface="Arial" panose="020B0604020202020204" pitchFamily="34" charset="0"/>
              <a:cs typeface="Arial" panose="020B0604020202020204" pitchFamily="34" charset="0"/>
            </a:endParaRPr>
          </a:p>
          <a:p>
            <a:pPr>
              <a:defRPr/>
            </a:pPr>
            <a:r>
              <a:rPr lang="ru-RU" altLang="ru-RU" sz="1050" dirty="0">
                <a:latin typeface="Arial" panose="020B0604020202020204" pitchFamily="34" charset="0"/>
                <a:cs typeface="Arial" panose="020B0604020202020204" pitchFamily="34" charset="0"/>
              </a:rPr>
              <a:t>Насыщенные и яркие цвета по отношению к конкурентам; </a:t>
            </a:r>
          </a:p>
        </p:txBody>
      </p:sp>
      <p:sp>
        <p:nvSpPr>
          <p:cNvPr id="7" name="Прямоугольник 6">
            <a:extLst>
              <a:ext uri="{FF2B5EF4-FFF2-40B4-BE49-F238E27FC236}">
                <a16:creationId xmlns:a16="http://schemas.microsoft.com/office/drawing/2014/main" id="{534E9B79-D6A2-435D-82EC-8C862C900F18}"/>
              </a:ext>
            </a:extLst>
          </p:cNvPr>
          <p:cNvSpPr/>
          <p:nvPr/>
        </p:nvSpPr>
        <p:spPr>
          <a:xfrm>
            <a:off x="2273617" y="5276212"/>
            <a:ext cx="6781800" cy="576262"/>
          </a:xfrm>
          <a:prstGeom prst="rect">
            <a:avLst/>
          </a:prstGeom>
        </p:spPr>
        <p:txBody>
          <a:bodyPr>
            <a:spAutoFit/>
          </a:bodyPr>
          <a:lstStyle/>
          <a:p>
            <a:pPr>
              <a:defRPr/>
            </a:pPr>
            <a:r>
              <a:rPr lang="ru-RU" altLang="ru-RU" sz="1050" dirty="0">
                <a:latin typeface="Arial" panose="020B0604020202020204" pitchFamily="34" charset="0"/>
                <a:cs typeface="Arial" panose="020B0604020202020204" pitchFamily="34" charset="0"/>
              </a:rPr>
              <a:t>Наивысший уровень адгезии ангоба среди конкурентов благодаря технологии производства;</a:t>
            </a:r>
          </a:p>
          <a:p>
            <a:pPr>
              <a:defRPr/>
            </a:pPr>
            <a:endParaRPr lang="ru-RU" altLang="ru-RU" sz="1050" dirty="0">
              <a:latin typeface="Arial" panose="020B0604020202020204" pitchFamily="34" charset="0"/>
              <a:cs typeface="Arial" panose="020B0604020202020204" pitchFamily="34" charset="0"/>
            </a:endParaRPr>
          </a:p>
          <a:p>
            <a:pPr>
              <a:defRPr/>
            </a:pPr>
            <a:r>
              <a:rPr lang="ru-RU" altLang="ru-RU" sz="1050" dirty="0">
                <a:latin typeface="Arial" panose="020B0604020202020204" pitchFamily="34" charset="0"/>
                <a:cs typeface="Arial" panose="020B0604020202020204" pitchFamily="34" charset="0"/>
              </a:rPr>
              <a:t>Минимальная подверженность ангоба к механическим и ударным нагрузкам;</a:t>
            </a:r>
          </a:p>
        </p:txBody>
      </p:sp>
      <p:sp>
        <p:nvSpPr>
          <p:cNvPr id="21" name="Прямоугольник 7">
            <a:extLst>
              <a:ext uri="{FF2B5EF4-FFF2-40B4-BE49-F238E27FC236}">
                <a16:creationId xmlns:a16="http://schemas.microsoft.com/office/drawing/2014/main" id="{A549DBA6-2E23-4393-BBF8-BFE3ADB6418F}"/>
              </a:ext>
            </a:extLst>
          </p:cNvPr>
          <p:cNvSpPr>
            <a:spLocks noChangeArrowheads="1"/>
          </p:cNvSpPr>
          <p:nvPr/>
        </p:nvSpPr>
        <p:spPr bwMode="auto">
          <a:xfrm>
            <a:off x="2276476" y="3709119"/>
            <a:ext cx="6269038" cy="54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just" eaLnBrk="1" hangingPunct="1">
              <a:lnSpc>
                <a:spcPct val="150000"/>
              </a:lnSpc>
              <a:spcBef>
                <a:spcPct val="0"/>
              </a:spcBef>
              <a:buClrTx/>
              <a:buNone/>
              <a:defRPr/>
            </a:pPr>
            <a:r>
              <a:rPr lang="ru-RU" altLang="ru-RU" sz="1050" dirty="0">
                <a:solidFill>
                  <a:schemeClr val="tx1"/>
                </a:solidFill>
                <a:cs typeface="Arial" panose="020B0604020202020204" pitchFamily="34" charset="0"/>
              </a:rPr>
              <a:t>Большой, регулярно пополняемый ассортимент плитки: разные цвета, фактуры, сорта с «игрой цвета». Доступны несколько оригинальных коллекций</a:t>
            </a:r>
            <a:r>
              <a:rPr lang="ru-RU" altLang="ru-RU" sz="1050" dirty="0">
                <a:cs typeface="Arial" panose="020B0604020202020204" pitchFamily="34" charset="0"/>
              </a:rPr>
              <a:t>;</a:t>
            </a:r>
          </a:p>
        </p:txBody>
      </p:sp>
      <p:sp>
        <p:nvSpPr>
          <p:cNvPr id="22" name="Прямоугольник 4">
            <a:extLst>
              <a:ext uri="{FF2B5EF4-FFF2-40B4-BE49-F238E27FC236}">
                <a16:creationId xmlns:a16="http://schemas.microsoft.com/office/drawing/2014/main" id="{F946C106-A403-49BE-8D43-F8ADE7347118}"/>
              </a:ext>
            </a:extLst>
          </p:cNvPr>
          <p:cNvSpPr>
            <a:spLocks noChangeArrowheads="1"/>
          </p:cNvSpPr>
          <p:nvPr/>
        </p:nvSpPr>
        <p:spPr bwMode="auto">
          <a:xfrm>
            <a:off x="2208213" y="1259955"/>
            <a:ext cx="61674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algn="just" eaLnBrk="1" hangingPunct="1">
              <a:lnSpc>
                <a:spcPct val="150000"/>
              </a:lnSpc>
              <a:spcBef>
                <a:spcPct val="0"/>
              </a:spcBef>
              <a:buClrTx/>
              <a:buNone/>
              <a:defRPr/>
            </a:pPr>
            <a:r>
              <a:rPr lang="ru-RU" altLang="ru-RU" sz="1050" dirty="0">
                <a:solidFill>
                  <a:schemeClr val="tx1"/>
                </a:solidFill>
                <a:cs typeface="Arial" panose="020B0604020202020204" pitchFamily="34" charset="0"/>
              </a:rPr>
              <a:t>100% </a:t>
            </a:r>
            <a:r>
              <a:rPr lang="en-US" altLang="ru-RU" sz="1050" dirty="0">
                <a:solidFill>
                  <a:schemeClr val="tx1"/>
                </a:solidFill>
                <a:cs typeface="Arial" panose="020B0604020202020204" pitchFamily="34" charset="0"/>
              </a:rPr>
              <a:t> </a:t>
            </a:r>
            <a:r>
              <a:rPr lang="ru-RU" altLang="ru-RU" sz="1050" dirty="0">
                <a:solidFill>
                  <a:schemeClr val="tx1"/>
                </a:solidFill>
                <a:cs typeface="Arial" panose="020B0604020202020204" pitchFamily="34" charset="0"/>
              </a:rPr>
              <a:t>экологичная натуральная керамика: исключаются </a:t>
            </a:r>
            <a:r>
              <a:rPr lang="ru-RU" altLang="ru-RU" sz="1050" dirty="0" err="1">
                <a:solidFill>
                  <a:schemeClr val="tx1"/>
                </a:solidFill>
                <a:cs typeface="Arial" panose="020B0604020202020204" pitchFamily="34" charset="0"/>
              </a:rPr>
              <a:t>высолы</a:t>
            </a:r>
            <a:r>
              <a:rPr lang="ru-RU" altLang="ru-RU" sz="1050" dirty="0">
                <a:solidFill>
                  <a:schemeClr val="tx1"/>
                </a:solidFill>
                <a:cs typeface="Arial" panose="020B0604020202020204" pitchFamily="34" charset="0"/>
              </a:rPr>
              <a:t> из изделия и выцветание.</a:t>
            </a:r>
            <a:r>
              <a:rPr lang="en-US" altLang="ru-RU" sz="1050" dirty="0">
                <a:solidFill>
                  <a:schemeClr val="tx1"/>
                </a:solidFill>
                <a:cs typeface="Arial" panose="020B0604020202020204" pitchFamily="34" charset="0"/>
              </a:rPr>
              <a:t>  </a:t>
            </a:r>
            <a:r>
              <a:rPr lang="ru-RU" altLang="ru-RU" sz="1050" dirty="0">
                <a:solidFill>
                  <a:schemeClr val="tx1"/>
                </a:solidFill>
                <a:cs typeface="Arial" panose="020B0604020202020204" pitchFamily="34" charset="0"/>
              </a:rPr>
              <a:t> </a:t>
            </a:r>
            <a:endParaRPr lang="ru-RU" altLang="ru-RU" sz="1050" dirty="0">
              <a:cs typeface="Arial" panose="020B0604020202020204" pitchFamily="34" charset="0"/>
            </a:endParaRPr>
          </a:p>
          <a:p>
            <a:pPr algn="just" eaLnBrk="1" hangingPunct="1">
              <a:lnSpc>
                <a:spcPct val="150000"/>
              </a:lnSpc>
              <a:spcBef>
                <a:spcPct val="0"/>
              </a:spcBef>
              <a:buClrTx/>
              <a:buFontTx/>
              <a:buNone/>
              <a:defRPr/>
            </a:pPr>
            <a:r>
              <a:rPr lang="ru-RU" altLang="ru-RU" sz="1050" dirty="0">
                <a:solidFill>
                  <a:schemeClr val="tx1"/>
                </a:solidFill>
                <a:cs typeface="Arial" panose="020B0604020202020204" pitchFamily="34" charset="0"/>
              </a:rPr>
              <a:t> </a:t>
            </a:r>
          </a:p>
        </p:txBody>
      </p:sp>
      <p:sp>
        <p:nvSpPr>
          <p:cNvPr id="23" name="Прямоугольник 4">
            <a:extLst>
              <a:ext uri="{FF2B5EF4-FFF2-40B4-BE49-F238E27FC236}">
                <a16:creationId xmlns:a16="http://schemas.microsoft.com/office/drawing/2014/main" id="{A2573120-1F1D-4454-A7BE-2FC0059BB4E9}"/>
              </a:ext>
            </a:extLst>
          </p:cNvPr>
          <p:cNvSpPr>
            <a:spLocks noChangeArrowheads="1"/>
          </p:cNvSpPr>
          <p:nvPr/>
        </p:nvSpPr>
        <p:spPr bwMode="auto">
          <a:xfrm>
            <a:off x="2237038" y="2391817"/>
            <a:ext cx="88201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A251D"/>
              </a:buClr>
              <a:buFont typeface="Wingdings" panose="05000000000000000000" pitchFamily="2" charset="2"/>
              <a:buChar char="§"/>
              <a:defRPr sz="2000">
                <a:solidFill>
                  <a:srgbClr val="333333"/>
                </a:solidFill>
                <a:latin typeface="Arial" panose="020B0604020202020204" pitchFamily="34" charset="0"/>
              </a:defRPr>
            </a:lvl1pPr>
            <a:lvl2pPr marL="742950" indent="-285750">
              <a:spcBef>
                <a:spcPct val="20000"/>
              </a:spcBef>
              <a:buClr>
                <a:srgbClr val="DA251D"/>
              </a:buClr>
              <a:buChar char="•"/>
              <a:defRPr>
                <a:solidFill>
                  <a:srgbClr val="333333"/>
                </a:solidFill>
                <a:latin typeface="Arial" panose="020B0604020202020204" pitchFamily="34" charset="0"/>
              </a:defRPr>
            </a:lvl2pPr>
            <a:lvl3pPr marL="1143000" indent="-228600">
              <a:spcBef>
                <a:spcPct val="20000"/>
              </a:spcBef>
              <a:buClr>
                <a:srgbClr val="DA251D"/>
              </a:buClr>
              <a:buChar char="•"/>
              <a:defRPr sz="1400">
                <a:solidFill>
                  <a:srgbClr val="333333"/>
                </a:solidFill>
                <a:latin typeface="Arial" panose="020B0604020202020204" pitchFamily="34" charset="0"/>
              </a:defRPr>
            </a:lvl3pPr>
            <a:lvl4pPr marL="1600200" indent="-228600">
              <a:spcBef>
                <a:spcPct val="20000"/>
              </a:spcBef>
              <a:buClr>
                <a:srgbClr val="DA251D"/>
              </a:buClr>
              <a:buChar char="–"/>
              <a:defRPr sz="2000">
                <a:solidFill>
                  <a:schemeClr val="tx1"/>
                </a:solidFill>
                <a:latin typeface="Arial" panose="020B0604020202020204" pitchFamily="34" charset="0"/>
              </a:defRPr>
            </a:lvl4pPr>
            <a:lvl5pPr marL="2057400" indent="-228600">
              <a:spcBef>
                <a:spcPct val="20000"/>
              </a:spcBef>
              <a:buClr>
                <a:srgbClr val="DA251D"/>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A251D"/>
              </a:buClr>
              <a:buChar char="»"/>
              <a:defRPr sz="2000">
                <a:solidFill>
                  <a:schemeClr val="tx1"/>
                </a:solidFill>
                <a:latin typeface="Arial" panose="020B0604020202020204" pitchFamily="34" charset="0"/>
              </a:defRPr>
            </a:lvl9pPr>
          </a:lstStyle>
          <a:p>
            <a:pPr eaLnBrk="1" hangingPunct="1">
              <a:lnSpc>
                <a:spcPct val="150000"/>
              </a:lnSpc>
              <a:spcBef>
                <a:spcPct val="0"/>
              </a:spcBef>
              <a:buClrTx/>
              <a:buNone/>
              <a:defRPr/>
            </a:pPr>
            <a:r>
              <a:rPr lang="ru-RU" altLang="ru-RU" sz="1050" dirty="0">
                <a:solidFill>
                  <a:schemeClr val="tx1"/>
                </a:solidFill>
                <a:cs typeface="Arial" panose="020B0604020202020204" pitchFamily="34" charset="0"/>
              </a:rPr>
              <a:t>Высокая плотность клинкерной плитки </a:t>
            </a:r>
            <a:r>
              <a:rPr lang="en-US" altLang="ru-RU" sz="1050" dirty="0">
                <a:solidFill>
                  <a:schemeClr val="tx1"/>
                </a:solidFill>
                <a:cs typeface="Arial" panose="020B0604020202020204" pitchFamily="34" charset="0"/>
              </a:rPr>
              <a:t>ROBEN </a:t>
            </a:r>
            <a:r>
              <a:rPr lang="ru-RU" altLang="ru-RU" sz="1050" dirty="0">
                <a:solidFill>
                  <a:schemeClr val="tx1"/>
                </a:solidFill>
                <a:cs typeface="Arial" panose="020B0604020202020204" pitchFamily="34" charset="0"/>
              </a:rPr>
              <a:t>обеспечивает наилучшие показатели прочности, </a:t>
            </a:r>
          </a:p>
          <a:p>
            <a:pPr eaLnBrk="1" hangingPunct="1">
              <a:lnSpc>
                <a:spcPct val="150000"/>
              </a:lnSpc>
              <a:spcBef>
                <a:spcPct val="0"/>
              </a:spcBef>
              <a:buClrTx/>
              <a:buFont typeface="Wingdings" panose="05000000000000000000" pitchFamily="2" charset="2"/>
              <a:buNone/>
              <a:defRPr/>
            </a:pPr>
            <a:r>
              <a:rPr lang="ru-RU" altLang="ru-RU" sz="1050" dirty="0" err="1">
                <a:solidFill>
                  <a:schemeClr val="tx1"/>
                </a:solidFill>
                <a:cs typeface="Arial" panose="020B0604020202020204" pitchFamily="34" charset="0"/>
              </a:rPr>
              <a:t>водопоглощения</a:t>
            </a:r>
            <a:r>
              <a:rPr lang="ru-RU" altLang="ru-RU" sz="1050" dirty="0">
                <a:solidFill>
                  <a:schemeClr val="tx1"/>
                </a:solidFill>
                <a:cs typeface="Arial" panose="020B0604020202020204" pitchFamily="34" charset="0"/>
              </a:rPr>
              <a:t> и морозостойкости, значительно минимизирует разницу в размерах</a:t>
            </a:r>
            <a:r>
              <a:rPr lang="ru-RU" altLang="ru-RU" sz="1050" dirty="0">
                <a:cs typeface="Arial" panose="020B0604020202020204" pitchFamily="34" charset="0"/>
              </a:rPr>
              <a:t>;</a:t>
            </a:r>
          </a:p>
          <a:p>
            <a:pPr eaLnBrk="1" hangingPunct="1">
              <a:lnSpc>
                <a:spcPct val="150000"/>
              </a:lnSpc>
              <a:spcBef>
                <a:spcPct val="0"/>
              </a:spcBef>
              <a:buClrTx/>
              <a:buFontTx/>
              <a:buNone/>
              <a:defRPr/>
            </a:pPr>
            <a:endParaRPr lang="ru-RU" altLang="ru-RU" sz="1050" dirty="0">
              <a:solidFill>
                <a:schemeClr val="tx1"/>
              </a:solidFill>
              <a:cs typeface="Arial" panose="020B0604020202020204" pitchFamily="34" charset="0"/>
            </a:endParaRPr>
          </a:p>
        </p:txBody>
      </p:sp>
      <p:sp>
        <p:nvSpPr>
          <p:cNvPr id="8" name="Прямоугольник 7">
            <a:extLst>
              <a:ext uri="{FF2B5EF4-FFF2-40B4-BE49-F238E27FC236}">
                <a16:creationId xmlns:a16="http://schemas.microsoft.com/office/drawing/2014/main" id="{6EF2925F-452F-4844-A55D-7A53BE216ED4}"/>
              </a:ext>
            </a:extLst>
          </p:cNvPr>
          <p:cNvSpPr/>
          <p:nvPr/>
        </p:nvSpPr>
        <p:spPr>
          <a:xfrm>
            <a:off x="2237038" y="1706849"/>
            <a:ext cx="2699778" cy="415498"/>
          </a:xfrm>
          <a:prstGeom prst="rect">
            <a:avLst/>
          </a:prstGeom>
        </p:spPr>
        <p:txBody>
          <a:bodyPr wrap="none">
            <a:spAutoFit/>
          </a:bodyPr>
          <a:lstStyle/>
          <a:p>
            <a:pPr>
              <a:defRPr/>
            </a:pPr>
            <a:r>
              <a:rPr lang="ru-RU" altLang="ru-RU" sz="1050" dirty="0">
                <a:latin typeface="Arial" panose="020B0604020202020204" pitchFamily="34" charset="0"/>
                <a:cs typeface="Arial" panose="020B0604020202020204" pitchFamily="34" charset="0"/>
              </a:rPr>
              <a:t>Постоянство цветов от партии к партии;</a:t>
            </a:r>
          </a:p>
          <a:p>
            <a:pPr>
              <a:defRPr/>
            </a:pPr>
            <a:endParaRPr lang="ru-RU" sz="1050" dirty="0">
              <a:latin typeface="Arial" panose="020B0604020202020204" pitchFamily="34" charset="0"/>
              <a:cs typeface="Arial" panose="020B0604020202020204" pitchFamily="34" charset="0"/>
            </a:endParaRPr>
          </a:p>
        </p:txBody>
      </p:sp>
      <p:pic>
        <p:nvPicPr>
          <p:cNvPr id="14347" name="Рисунок 23">
            <a:extLst>
              <a:ext uri="{FF2B5EF4-FFF2-40B4-BE49-F238E27FC236}">
                <a16:creationId xmlns:a16="http://schemas.microsoft.com/office/drawing/2014/main" id="{86E44489-9CA6-4480-B42F-FB8592296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5186263"/>
            <a:ext cx="8334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Рисунок 25">
            <a:extLst>
              <a:ext uri="{FF2B5EF4-FFF2-40B4-BE49-F238E27FC236}">
                <a16:creationId xmlns:a16="http://schemas.microsoft.com/office/drawing/2014/main" id="{7ECB1A10-3501-4779-9D17-98EEBF1E1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2503239"/>
            <a:ext cx="8350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Рисунок 26">
            <a:extLst>
              <a:ext uri="{FF2B5EF4-FFF2-40B4-BE49-F238E27FC236}">
                <a16:creationId xmlns:a16="http://schemas.microsoft.com/office/drawing/2014/main" id="{9B24AB7B-272B-40DF-89DF-B4895A757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13" y="1326902"/>
            <a:ext cx="8334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Рисунок 27">
            <a:extLst>
              <a:ext uri="{FF2B5EF4-FFF2-40B4-BE49-F238E27FC236}">
                <a16:creationId xmlns:a16="http://schemas.microsoft.com/office/drawing/2014/main" id="{44ACDF1B-45A5-454D-A573-EDE77ED66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8" y="3751157"/>
            <a:ext cx="8334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12246</TotalTime>
  <Words>1983</Words>
  <Application>Microsoft Office PowerPoint</Application>
  <PresentationFormat>Экран (4:3)</PresentationFormat>
  <Paragraphs>380</Paragraphs>
  <Slides>57</Slides>
  <Notes>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57</vt:i4>
      </vt:variant>
    </vt:vector>
  </HeadingPairs>
  <TitlesOfParts>
    <vt:vector size="62" baseType="lpstr">
      <vt:lpstr>a_AvanteBs</vt:lpstr>
      <vt:lpstr>Arial</vt:lpstr>
      <vt:lpstr>Calibri</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Alexandra Pustakhod</dc:creator>
  <cp:lastModifiedBy>Юлия Бриль</cp:lastModifiedBy>
  <cp:revision>188</cp:revision>
  <cp:lastPrinted>2017-02-14T10:06:08Z</cp:lastPrinted>
  <dcterms:created xsi:type="dcterms:W3CDTF">2015-02-05T07:00:15Z</dcterms:created>
  <dcterms:modified xsi:type="dcterms:W3CDTF">2019-05-28T11:35:28Z</dcterms:modified>
</cp:coreProperties>
</file>